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1"/>
  </p:notesMasterIdLst>
  <p:sldIdLst>
    <p:sldId id="879" r:id="rId3"/>
    <p:sldId id="942" r:id="rId4"/>
    <p:sldId id="809" r:id="rId5"/>
    <p:sldId id="927" r:id="rId6"/>
    <p:sldId id="817" r:id="rId7"/>
    <p:sldId id="910" r:id="rId8"/>
    <p:sldId id="918" r:id="rId9"/>
    <p:sldId id="919" r:id="rId10"/>
    <p:sldId id="920" r:id="rId11"/>
    <p:sldId id="941" r:id="rId12"/>
    <p:sldId id="813" r:id="rId13"/>
    <p:sldId id="814" r:id="rId14"/>
    <p:sldId id="806" r:id="rId15"/>
    <p:sldId id="928" r:id="rId16"/>
    <p:sldId id="261" r:id="rId17"/>
    <p:sldId id="936" r:id="rId18"/>
    <p:sldId id="265" r:id="rId19"/>
    <p:sldId id="937" r:id="rId20"/>
    <p:sldId id="266" r:id="rId21"/>
    <p:sldId id="954" r:id="rId22"/>
    <p:sldId id="300" r:id="rId23"/>
    <p:sldId id="365" r:id="rId24"/>
    <p:sldId id="415" r:id="rId25"/>
    <p:sldId id="418" r:id="rId26"/>
    <p:sldId id="434" r:id="rId27"/>
    <p:sldId id="955" r:id="rId28"/>
    <p:sldId id="943" r:id="rId29"/>
    <p:sldId id="944" r:id="rId30"/>
    <p:sldId id="946" r:id="rId31"/>
    <p:sldId id="947" r:id="rId32"/>
    <p:sldId id="945" r:id="rId33"/>
    <p:sldId id="948" r:id="rId34"/>
    <p:sldId id="949" r:id="rId35"/>
    <p:sldId id="950" r:id="rId36"/>
    <p:sldId id="924" r:id="rId37"/>
    <p:sldId id="258" r:id="rId38"/>
    <p:sldId id="590" r:id="rId39"/>
    <p:sldId id="594" r:id="rId40"/>
    <p:sldId id="595" r:id="rId41"/>
    <p:sldId id="596" r:id="rId42"/>
    <p:sldId id="906" r:id="rId43"/>
    <p:sldId id="956" r:id="rId44"/>
    <p:sldId id="929" r:id="rId45"/>
    <p:sldId id="930" r:id="rId46"/>
    <p:sldId id="599" r:id="rId47"/>
    <p:sldId id="913" r:id="rId48"/>
    <p:sldId id="914" r:id="rId49"/>
    <p:sldId id="92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2266"/>
    <a:srgbClr val="002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7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18F1-945A-4CE8-B719-6FA990AF850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018BD-D5D1-4759-8365-F54739B5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18BD-D5D1-4759-8365-F54739B575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6DD8ACD-5DB5-1319-CE9A-09C942F48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69DF9D-F8DE-8BA8-165E-84AF57D7D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5F0753F-9123-9DA3-5472-6EA7C7DB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F07E6-55A3-4587-88C5-485ABDBA941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579FF79-ACB3-183D-3C16-3E0612155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2E1E290-178F-E413-A2B6-0066E7751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DF6FD8D-9DBE-F06B-9403-9A20352B9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ED67A-9E87-4F80-927E-7E1C19AA9A4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AA9FF29-8122-D189-D3D5-C72CDB92D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89D7D8-294A-FC77-7AFF-9387E5778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D09559-BB3A-136B-826F-BA5EE04B9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4A0D-6E37-42AB-9718-E128E1F6F9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8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17D96C5-9AFA-C6AB-A99C-E708C371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8EB2-4913-4BDA-A85F-F7CAAE0682D4}" type="datetime1">
              <a:rPr lang="ar-SA"/>
              <a:pPr>
                <a:defRPr/>
              </a:pPr>
              <a:t>14/06/1447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1912575-80E4-C760-A673-DFA2F8ABB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60517F9-C875-8035-6E03-8DF4193F4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49A4-57DB-4200-B29A-009ED788C851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05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DB1ED-64E5-A646-4A64-BA05A219D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130774-F675-EEAD-5FCE-6D7612141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E1B216-CFFB-4F1A-0585-877CA6E5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AEDDF1-38CC-8019-67BA-35B92F90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B4BA7D-6CE8-9CC5-AE35-E282379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172D12-B1F0-46EA-1EDE-C45ECAF0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6C4B7D-82C3-EF7F-9752-3E27B57BB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CC6B1E-FB62-3447-861E-25DDF559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344B9-B7F8-19D6-B4A1-4A1E1742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09672D-E385-6076-CEB6-A28A4606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4BA140-E625-4583-4B01-894055F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51BD54-0D85-481E-E147-F45A5217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1D984B-18D5-189E-160A-568A319C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A59417-807D-82ED-2FB9-2943475A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875277-4E79-9F11-9D78-930B8C3D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7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D72BE-9663-4860-73A3-4EC5FF51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CAB598-2BC2-0190-0768-48099B301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768108-B9CD-BF27-0598-52EF51475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406977-0400-44A0-FF87-6D1D0EF9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E4B25-60A4-5368-A78A-1929D893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13FB79-5B4A-DCEC-8A6F-A5727A7B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EFBF9-F93E-8676-ACA6-B80E4F64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6B0CE0-4E21-D1AB-0242-9F707A77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BA12F5-BD3E-E2F8-DAE9-E00A56B91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5C3B311-27D7-89AE-9135-DB347AEB8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AEFD4A-D875-F97F-6AE0-EE31B44CB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E9F9273-B7F9-09A5-60B5-8A81C68F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951E62-791B-7A34-007C-CEC0DF4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31F402-A7F3-7C9C-E4A5-DEC49F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E5D5B-04B0-09C7-F288-1DED18CA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A1A29D-DBB9-0DD1-939E-5F6C94BC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B5FD78-F051-8047-FC0A-25BCE021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C8B60E-587D-DFAA-3CB8-E1A6B24A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3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00764F-C272-EE78-40AB-BFC1E3DC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C97348-9F1C-8224-3B01-630E7A0F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51C477-23D1-CD63-E7EC-C38E5A25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97ED229-685D-E935-2DDC-FFA846D35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6C57AA8-7D0F-B0AC-03D1-6D2941049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591A0BC-4CA6-FCC4-8927-50239395B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FCBF3-E9A7-4EFE-8A11-280E6E4D05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87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51148-B8BD-295F-6F21-0FE57A3B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C16284-1C7D-5D0C-A86A-42F58B97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D652DC-CA29-F737-42B1-513331CB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A33A7A-2A63-AC72-5F48-79F0B9A3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9D55D2-2825-0151-94E3-01D637F6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608CC2-E636-2E91-6DAE-B33785F3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FE4FD-B9BA-5A32-D51F-6A155B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4F3A1A-1121-142D-2129-1F5D046E8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A8A74E-1E74-0058-2E14-29AA91241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AEF342-48AB-D5A4-BDC7-24CFDC3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9ECAB8-586B-6F84-9947-B37A4447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F14124-E6E6-D115-3CA8-1D15C33A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888694-3CDE-81B4-3049-542A8036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C04BA1-721F-D395-2667-0AA497253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399702-615F-6B96-E85B-3DE29B76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BEAEF-074A-1A03-AC0A-8A06B8C5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63C938-362E-84AC-AA7C-F53EBF57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13C90CA-4418-C4AE-1C8E-2AEADAF2E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972C51-6E83-028B-D49F-3CC46BC27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64608F-43A0-79A1-7D45-941EC0B5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FF2EA-1410-8FF8-5EA9-9F62FC5D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D18E2C-AB0B-D9DD-ED82-287F354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C7A7A91-EAA3-C009-8B6F-7D9866644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DE4641C-BE81-3D30-D466-25A89BED6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08FD30D-914F-A068-CA2C-EA6A3C73E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E99B6-2702-40B3-804A-ACC097CBF9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1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A498D7-F74A-4B01-0431-0889C0689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390F46-2F9D-B699-19F9-D065AA872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D18F18-C137-2E03-AD0B-4F3DC2E94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49ADE-FBE6-40FD-917A-57FE972E1B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1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1F0263D-D09B-BB3A-197B-4584CF516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39FB3BD-D90F-AA9C-8FE3-55236B7B2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E260EDE-86CB-061A-2FB9-CCB90106D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B855E-1A88-48F4-A1ED-B7484A6D75D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6914921-19BA-D709-159F-34995E1D0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B10052-DF94-BF0C-B687-EEF864DF7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83448FA-6C29-6CE4-C61A-14A1B126E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AC239-3237-4484-A9C6-39E42E59CF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9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C5AB8A3-6673-C648-F897-9DCC17980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90741E1-DE76-AB59-562D-D10D899FD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2BB8C38-E193-045A-5D78-3F5556E6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52853-E95E-42FC-91DA-3DD8D4741C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2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A2E258-BC9F-F150-86C9-D7B6E781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F980AA-07DC-B533-6E48-5439877C2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8936673-D472-D6AF-6ECC-36A44B0A0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D09CA-7D1D-4219-93DB-435286716F9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7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A88B8F-D90B-63BF-DD1A-6EA10864D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E5BFF1-6038-BFAA-2DF0-4A402935A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A37E8C3-5748-2052-FA4B-C596142C0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F11C2-910B-410D-B4AF-2FCC91EAF43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47"/>
            </a:gs>
            <a:gs pos="999">
              <a:srgbClr val="001847"/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0097A3F-9ECD-498E-3B27-75C96E638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CFD33BB-344B-A938-7EFC-6DE82D78D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E3824D6-7EAE-5255-C92C-71AC2AB5E4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A48CCAE-967A-C5BD-24AF-1B57EF1B62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ED9D6FB-EBFA-E8D9-4819-717342CD7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0D99A186-1A77-4CC3-A743-09F7510536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86782">
              <a:srgbClr val="FFFDF7"/>
            </a:gs>
            <a:gs pos="97000">
              <a:srgbClr val="FFFDF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4B9312-E7AD-88E9-1BEA-4B2EFDBD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F50AD0-0B12-8982-BAF4-2151E7A3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72176F-B134-AC07-B64C-07A49E416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1CA7-95A1-472D-A77B-831114EF390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44C96D-8CF0-3262-30A1-C9187CD87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649B2C-482C-6DA3-A16A-57BF4A50F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C827-D75C-4D0B-AD6F-02D14AC7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>
            <a:extLst>
              <a:ext uri="{FF2B5EF4-FFF2-40B4-BE49-F238E27FC236}">
                <a16:creationId xmlns="" xmlns:a16="http://schemas.microsoft.com/office/drawing/2014/main" id="{592C866B-ADB0-CCEA-114D-980FC4FE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4" y="5661025"/>
            <a:ext cx="20891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Y" sz="2400" b="1" dirty="0">
                <a:solidFill>
                  <a:srgbClr val="FFFFFF"/>
                </a:solidFill>
                <a:latin typeface="New Century Schoolbook" pitchFamily="18" charset="0"/>
              </a:rPr>
              <a:t>2025</a:t>
            </a:r>
            <a:endParaRPr lang="en-US" altLang="ar-SY" sz="1400" dirty="0">
              <a:solidFill>
                <a:srgbClr val="FFFFFF"/>
              </a:solidFill>
            </a:endParaRPr>
          </a:p>
        </p:txBody>
      </p:sp>
      <p:sp>
        <p:nvSpPr>
          <p:cNvPr id="295940" name="Rectangle 4">
            <a:extLst>
              <a:ext uri="{FF2B5EF4-FFF2-40B4-BE49-F238E27FC236}">
                <a16:creationId xmlns="" xmlns:a16="http://schemas.microsoft.com/office/drawing/2014/main" id="{D89FDAF5-F9C1-6B63-4CE6-456585798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20" y="5358309"/>
            <a:ext cx="3732112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Y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EYAD CHATTY . M.D.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Y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F.A.S.C.P - F.C.A.P - F.N.A.S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EC74C9-B491-7C0E-410B-5A954B4396A8}"/>
              </a:ext>
            </a:extLst>
          </p:cNvPr>
          <p:cNvSpPr/>
          <p:nvPr/>
        </p:nvSpPr>
        <p:spPr>
          <a:xfrm>
            <a:off x="1480457" y="1196975"/>
            <a:ext cx="9198429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THE  ERA  OF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MOLECULAR 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PATHOLOGY 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="" xmlns:a16="http://schemas.microsoft.com/office/drawing/2014/main" id="{BEDC2D33-CC78-3096-4F52-76D0283E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665" y="2367643"/>
            <a:ext cx="8856663" cy="18208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  PROJECT</a:t>
            </a:r>
          </a:p>
          <a:p>
            <a:pPr lvl="1" algn="ctr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CELERA</a:t>
            </a: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>
            <a:extLst>
              <a:ext uri="{FF2B5EF4-FFF2-40B4-BE49-F238E27FC236}">
                <a16:creationId xmlns="" xmlns:a16="http://schemas.microsoft.com/office/drawing/2014/main" id="{718358D4-F3FA-0B82-E8BB-14A9117A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098675"/>
            <a:ext cx="8675688" cy="3994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draft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human genome is     </a:t>
            </a: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completed and published by the Human    </a:t>
            </a: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Genome Project and Celera . </a:t>
            </a: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79" name="Text Box 4">
            <a:extLst>
              <a:ext uri="{FF2B5EF4-FFF2-40B4-BE49-F238E27FC236}">
                <a16:creationId xmlns="" xmlns:a16="http://schemas.microsoft.com/office/drawing/2014/main" id="{CB966A75-F447-571A-09CF-544277EB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60351"/>
            <a:ext cx="8001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="" xmlns:a16="http://schemas.microsoft.com/office/drawing/2014/main" id="{9488ADF2-1563-CF95-7080-EDEC8A52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20751"/>
            <a:ext cx="8382000" cy="923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HUMAN 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animBg="1"/>
      <p:bldP spid="17203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>
            <a:extLst>
              <a:ext uri="{FF2B5EF4-FFF2-40B4-BE49-F238E27FC236}">
                <a16:creationId xmlns="" xmlns:a16="http://schemas.microsoft.com/office/drawing/2014/main" id="{EDBD8515-31A2-A2AB-F6E5-0B3B6DC3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1" y="1624013"/>
            <a:ext cx="7305675" cy="21399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 HUMAN  GENOME  :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  BILLION  DNA  BASE  PAIRS</a:t>
            </a:r>
            <a:endParaRPr lang="en-US" altLang="en-US" sz="1200" b="1">
              <a:solidFill>
                <a:srgbClr val="E6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A607B8-6161-A55C-6CFE-91B33043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5" y="1714500"/>
            <a:ext cx="7581900" cy="2071688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 ERA  OF          </a:t>
            </a:r>
            <a:b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MOLECULAR 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3084" y="2746913"/>
            <a:ext cx="10363200" cy="1009161"/>
          </a:xfrm>
          <a:ln>
            <a:solidFill>
              <a:srgbClr val="00FF00"/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APPLICATIONS  in  dermatology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CBF3-E9A7-4EFE-8A11-280E6E4D0535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37DE8F-80EE-C781-0DFB-486482D1E76E}"/>
              </a:ext>
            </a:extLst>
          </p:cNvPr>
          <p:cNvSpPr txBox="1"/>
          <p:nvPr/>
        </p:nvSpPr>
        <p:spPr>
          <a:xfrm>
            <a:off x="2630658" y="2242736"/>
            <a:ext cx="709011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5000  SINGLE  GENE  DISORDERS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919DE3-69F7-BC74-3B0E-CAD0AF2B45C6}"/>
              </a:ext>
            </a:extLst>
          </p:cNvPr>
          <p:cNvSpPr txBox="1"/>
          <p:nvPr/>
        </p:nvSpPr>
        <p:spPr>
          <a:xfrm>
            <a:off x="3753725" y="3758210"/>
            <a:ext cx="4684541" cy="181588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00"/>
                </a:solidFill>
              </a:rPr>
              <a:t>600  </a:t>
            </a:r>
          </a:p>
          <a:p>
            <a:pPr algn="ctr"/>
            <a:r>
              <a:rPr lang="en-US" sz="2400" b="1" dirty="0">
                <a:solidFill>
                  <a:srgbClr val="00FF00"/>
                </a:solidFill>
              </a:rPr>
              <a:t>DISTINCT  SKIN  PHENOTYPE</a:t>
            </a:r>
          </a:p>
          <a:p>
            <a:pPr algn="ctr"/>
            <a:endParaRPr lang="en-US" sz="2400" b="1" dirty="0">
              <a:solidFill>
                <a:srgbClr val="00FF00"/>
              </a:solidFill>
            </a:endParaRPr>
          </a:p>
          <a:p>
            <a:pPr algn="ctr"/>
            <a:r>
              <a:rPr lang="en-US" sz="2000" dirty="0">
                <a:solidFill>
                  <a:srgbClr val="00FF00"/>
                </a:solidFill>
              </a:rPr>
              <a:t>MANY  CHARATERIZED  </a:t>
            </a:r>
          </a:p>
          <a:p>
            <a:pPr algn="ctr"/>
            <a:r>
              <a:rPr lang="en-US" sz="2000" dirty="0">
                <a:solidFill>
                  <a:srgbClr val="00FF00"/>
                </a:solidFill>
              </a:rPr>
              <a:t>AT  MOLECULAR  LEVEL</a:t>
            </a:r>
            <a:r>
              <a:rPr lang="en-US" sz="2000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8D124-238C-D3DD-5941-1DEA8FBC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MOLECULAR  PATHOLOGY  OF 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MENDELIAN  GENETIC  SKIN  DISORDERS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B1193988-143B-24AE-815E-0ED84935D76C}"/>
              </a:ext>
            </a:extLst>
          </p:cNvPr>
          <p:cNvSpPr/>
          <p:nvPr/>
        </p:nvSpPr>
        <p:spPr bwMode="auto">
          <a:xfrm rot="5400000">
            <a:off x="5842802" y="3209798"/>
            <a:ext cx="506385" cy="3821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4517B9D-146C-C36A-0595-34F7BEC9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853-E95E-42FC-91DA-3DD8D4741CA7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8AAF18-1CA0-96BE-57EA-FBDE4681B64A}"/>
              </a:ext>
            </a:extLst>
          </p:cNvPr>
          <p:cNvSpPr txBox="1"/>
          <p:nvPr/>
        </p:nvSpPr>
        <p:spPr>
          <a:xfrm>
            <a:off x="2072640" y="2367171"/>
            <a:ext cx="8046720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MOLECULAR  PATHOLOGY  OF 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SKIN  CANCER</a:t>
            </a:r>
          </a:p>
        </p:txBody>
      </p:sp>
    </p:spTree>
    <p:extLst>
      <p:ext uri="{BB962C8B-B14F-4D97-AF65-F5344CB8AC3E}">
        <p14:creationId xmlns:p14="http://schemas.microsoft.com/office/powerpoint/2010/main" val="19374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5BD4C-9FA1-AE32-EEB9-7D7EE4FF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MOLECULAR  PATHOLOGY  OF  SKIN 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B4F495-95A8-C806-84F2-F9F78FD1BE8C}"/>
              </a:ext>
            </a:extLst>
          </p:cNvPr>
          <p:cNvSpPr txBox="1"/>
          <p:nvPr/>
        </p:nvSpPr>
        <p:spPr>
          <a:xfrm>
            <a:off x="4642699" y="1749052"/>
            <a:ext cx="290659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00"/>
                </a:solidFill>
              </a:rPr>
              <a:t>ULTRAVIOLET  IRRADIATION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5DDD90-54DB-8EDC-005B-2E2C8599F7C7}"/>
              </a:ext>
            </a:extLst>
          </p:cNvPr>
          <p:cNvSpPr txBox="1"/>
          <p:nvPr/>
        </p:nvSpPr>
        <p:spPr>
          <a:xfrm>
            <a:off x="4116368" y="2815686"/>
            <a:ext cx="39592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GENETIC/  CHROMOSOMAL 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B7A0AC-3109-389B-4CA3-2B9B8FCE88B9}"/>
              </a:ext>
            </a:extLst>
          </p:cNvPr>
          <p:cNvSpPr txBox="1"/>
          <p:nvPr/>
        </p:nvSpPr>
        <p:spPr>
          <a:xfrm>
            <a:off x="1058990" y="4443698"/>
            <a:ext cx="44703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INTIATION  OF  CANCER  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CDAAB2-DBB6-8B2A-8FB7-12903765788C}"/>
              </a:ext>
            </a:extLst>
          </p:cNvPr>
          <p:cNvSpPr txBox="1"/>
          <p:nvPr/>
        </p:nvSpPr>
        <p:spPr>
          <a:xfrm>
            <a:off x="6755704" y="4443698"/>
            <a:ext cx="44703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INCREASED  GENOMIC  INSTABILITY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C79B9A-2E8C-E76D-AC83-38A7D92E3192}"/>
              </a:ext>
            </a:extLst>
          </p:cNvPr>
          <p:cNvSpPr txBox="1"/>
          <p:nvPr/>
        </p:nvSpPr>
        <p:spPr>
          <a:xfrm>
            <a:off x="4301761" y="5054202"/>
            <a:ext cx="37738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LOSS  OF  HETEROZYGOSITY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0F727A4F-F511-8280-5124-35A13BBCA8B3}"/>
              </a:ext>
            </a:extLst>
          </p:cNvPr>
          <p:cNvSpPr/>
          <p:nvPr/>
        </p:nvSpPr>
        <p:spPr bwMode="auto">
          <a:xfrm rot="5400000">
            <a:off x="5579287" y="4002230"/>
            <a:ext cx="1126966" cy="5288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30511AFA-FAA9-A9C6-2565-7D242612DDCA}"/>
              </a:ext>
            </a:extLst>
          </p:cNvPr>
          <p:cNvSpPr/>
          <p:nvPr/>
        </p:nvSpPr>
        <p:spPr bwMode="auto">
          <a:xfrm rot="5400000">
            <a:off x="4412545" y="3743776"/>
            <a:ext cx="646333" cy="5288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32C2322-CEE5-EAE3-DD86-4D3507873E28}"/>
              </a:ext>
            </a:extLst>
          </p:cNvPr>
          <p:cNvSpPr/>
          <p:nvPr/>
        </p:nvSpPr>
        <p:spPr bwMode="auto">
          <a:xfrm rot="5400000">
            <a:off x="7226130" y="3738272"/>
            <a:ext cx="646332" cy="5288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4517B9D-146C-C36A-0595-34F7BEC9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853-E95E-42FC-91DA-3DD8D4741CA7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8AAF18-1CA0-96BE-57EA-FBDE4681B64A}"/>
              </a:ext>
            </a:extLst>
          </p:cNvPr>
          <p:cNvSpPr txBox="1"/>
          <p:nvPr/>
        </p:nvSpPr>
        <p:spPr>
          <a:xfrm>
            <a:off x="2199249" y="3044279"/>
            <a:ext cx="7793502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BASAL  CELL  CARCINOMA</a:t>
            </a:r>
          </a:p>
        </p:txBody>
      </p:sp>
    </p:spTree>
    <p:extLst>
      <p:ext uri="{BB962C8B-B14F-4D97-AF65-F5344CB8AC3E}">
        <p14:creationId xmlns:p14="http://schemas.microsoft.com/office/powerpoint/2010/main" val="4038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5BD4C-9FA1-AE32-EEB9-7D7EE4FF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BASAL  CELL  CARCINOMA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682209-6BFF-17D0-784F-2ED2825F9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9705" t="13066" r="19399" b="14859"/>
          <a:stretch/>
        </p:blipFill>
        <p:spPr>
          <a:xfrm>
            <a:off x="4845378" y="1960776"/>
            <a:ext cx="6297105" cy="3601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869081-2151-EE4F-5EBE-937D7EC5DCDA}"/>
              </a:ext>
            </a:extLst>
          </p:cNvPr>
          <p:cNvSpPr txBox="1"/>
          <p:nvPr/>
        </p:nvSpPr>
        <p:spPr>
          <a:xfrm>
            <a:off x="669302" y="2445958"/>
            <a:ext cx="353505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SONIC  HEDGEHOG (SHH)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SIGNALING  PATHWAY  MUTATIONS</a:t>
            </a:r>
          </a:p>
        </p:txBody>
      </p:sp>
    </p:spTree>
    <p:extLst>
      <p:ext uri="{BB962C8B-B14F-4D97-AF65-F5344CB8AC3E}">
        <p14:creationId xmlns:p14="http://schemas.microsoft.com/office/powerpoint/2010/main" val="30252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A607B8-6161-A55C-6CFE-91B33043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861" y="713013"/>
            <a:ext cx="7581900" cy="4425043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rtl="0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  ANATOMY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  BASIS  OF  DISEASE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 PATHOLOGY</a:t>
            </a:r>
          </a:p>
        </p:txBody>
      </p:sp>
    </p:spTree>
    <p:extLst>
      <p:ext uri="{BB962C8B-B14F-4D97-AF65-F5344CB8AC3E}">
        <p14:creationId xmlns:p14="http://schemas.microsoft.com/office/powerpoint/2010/main" val="5984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3084" y="2746913"/>
            <a:ext cx="10363200" cy="1009161"/>
          </a:xfrm>
          <a:ln>
            <a:solidFill>
              <a:srgbClr val="00FF00"/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APPLICATIONS  in  CNS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CBF3-E9A7-4EFE-8A11-280E6E4D0535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6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2C90AA-EF09-E682-CA83-25CDEE5DB5AD}"/>
              </a:ext>
            </a:extLst>
          </p:cNvPr>
          <p:cNvSpPr txBox="1"/>
          <p:nvPr/>
        </p:nvSpPr>
        <p:spPr>
          <a:xfrm>
            <a:off x="1170319" y="459013"/>
            <a:ext cx="9851370" cy="315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2021 WHO Classification </a:t>
            </a:r>
          </a:p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Tumors of the Central Nervous System</a:t>
            </a:r>
          </a:p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Fifth Edition</a:t>
            </a:r>
          </a:p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83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299808-C8DF-FCFC-AC4C-AB94384BE639}"/>
              </a:ext>
            </a:extLst>
          </p:cNvPr>
          <p:cNvSpPr txBox="1"/>
          <p:nvPr/>
        </p:nvSpPr>
        <p:spPr>
          <a:xfrm>
            <a:off x="6320293" y="1372465"/>
            <a:ext cx="4438836" cy="4001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Metastases To The CNS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044DE6-3B64-A072-2161-108F156A8689}"/>
              </a:ext>
            </a:extLst>
          </p:cNvPr>
          <p:cNvSpPr txBox="1"/>
          <p:nvPr/>
        </p:nvSpPr>
        <p:spPr>
          <a:xfrm>
            <a:off x="226144" y="273708"/>
            <a:ext cx="11735869" cy="830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World Health Organization Classification Of Tumors Of The Central Nervous System (Fifth Edition)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BD82BC-F122-FA8B-D4F2-EFA1A8D086EF}"/>
              </a:ext>
            </a:extLst>
          </p:cNvPr>
          <p:cNvSpPr txBox="1"/>
          <p:nvPr/>
        </p:nvSpPr>
        <p:spPr>
          <a:xfrm>
            <a:off x="1432879" y="1372465"/>
            <a:ext cx="4438836" cy="4001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Primary Tumors Of To The CNS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="" xmlns:a16="http://schemas.microsoft.com/office/drawing/2014/main" id="{8E1668AD-BE1E-BC78-8899-311E6B7E1A8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4739306" y="17691"/>
            <a:ext cx="267765" cy="2441781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2F363763-20BA-79F6-5B93-84E5B4EA823B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 rot="16200000" flipH="1">
            <a:off x="7183012" y="15766"/>
            <a:ext cx="267765" cy="2445632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B42B41-1CE1-0E3C-F1DF-916C76DA843F}"/>
              </a:ext>
            </a:extLst>
          </p:cNvPr>
          <p:cNvSpPr txBox="1"/>
          <p:nvPr/>
        </p:nvSpPr>
        <p:spPr>
          <a:xfrm>
            <a:off x="4540369" y="2478895"/>
            <a:ext cx="3205464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Genetic Tumor Syndromes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315114A7-CEFC-773E-227F-4CB90FE4AE1B}"/>
              </a:ext>
            </a:extLst>
          </p:cNvPr>
          <p:cNvCxnSpPr>
            <a:cxnSpLocks/>
          </p:cNvCxnSpPr>
          <p:nvPr/>
        </p:nvCxnSpPr>
        <p:spPr>
          <a:xfrm>
            <a:off x="6094079" y="1238589"/>
            <a:ext cx="0" cy="124031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A4FE59-50DC-D9BF-63FF-D1ED8036C687}"/>
              </a:ext>
            </a:extLst>
          </p:cNvPr>
          <p:cNvSpPr txBox="1"/>
          <p:nvPr/>
        </p:nvSpPr>
        <p:spPr>
          <a:xfrm>
            <a:off x="1995840" y="3883283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NOS (Not Otherwise Specified) DX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42B4CA-72D0-A256-29AB-CD6527B63F48}"/>
              </a:ext>
            </a:extLst>
          </p:cNvPr>
          <p:cNvSpPr txBox="1"/>
          <p:nvPr/>
        </p:nvSpPr>
        <p:spPr>
          <a:xfrm>
            <a:off x="3765760" y="1438112"/>
            <a:ext cx="23302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9957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General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D0ECF-D1CA-4F2A-7CE5-FBC7D7E5BF84}"/>
              </a:ext>
            </a:extLst>
          </p:cNvPr>
          <p:cNvSpPr txBox="1"/>
          <p:nvPr/>
        </p:nvSpPr>
        <p:spPr>
          <a:xfrm>
            <a:off x="1995840" y="2574652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Nomenclature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980275-C910-1A21-3501-2CB988CDA4A9}"/>
              </a:ext>
            </a:extLst>
          </p:cNvPr>
          <p:cNvSpPr txBox="1"/>
          <p:nvPr/>
        </p:nvSpPr>
        <p:spPr>
          <a:xfrm>
            <a:off x="1995840" y="2125600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Taxonomy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936952-11E8-BC1F-57CF-4CA930B0C8C7}"/>
              </a:ext>
            </a:extLst>
          </p:cNvPr>
          <p:cNvSpPr txBox="1"/>
          <p:nvPr/>
        </p:nvSpPr>
        <p:spPr>
          <a:xfrm>
            <a:off x="1995840" y="3445812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Grading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FE9800-5274-C200-504D-397AC5687DF5}"/>
              </a:ext>
            </a:extLst>
          </p:cNvPr>
          <p:cNvSpPr txBox="1"/>
          <p:nvPr/>
        </p:nvSpPr>
        <p:spPr>
          <a:xfrm>
            <a:off x="1995840" y="3024094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Gene and Protein Nomenclature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867232-3E75-7997-F53D-260035AC9EF3}"/>
              </a:ext>
            </a:extLst>
          </p:cNvPr>
          <p:cNvSpPr txBox="1"/>
          <p:nvPr/>
        </p:nvSpPr>
        <p:spPr>
          <a:xfrm>
            <a:off x="1995840" y="4764309"/>
            <a:ext cx="3862954" cy="367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Novel Diagnostic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2AEA87-983B-DBFD-98A9-9D5DEFB1041A}"/>
              </a:ext>
            </a:extLst>
          </p:cNvPr>
          <p:cNvSpPr txBox="1"/>
          <p:nvPr/>
        </p:nvSpPr>
        <p:spPr>
          <a:xfrm>
            <a:off x="1995840" y="5204445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Integrated and Layered Diagnoses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C4CAB5-65FF-7E11-FB2A-71BE20F7B8FA}"/>
              </a:ext>
            </a:extLst>
          </p:cNvPr>
          <p:cNvSpPr txBox="1"/>
          <p:nvPr/>
        </p:nvSpPr>
        <p:spPr>
          <a:xfrm>
            <a:off x="1995840" y="5632023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Newly Recognized Entities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6C5350-859B-BC94-31B4-8A7D489EEB73}"/>
              </a:ext>
            </a:extLst>
          </p:cNvPr>
          <p:cNvSpPr txBox="1"/>
          <p:nvPr/>
        </p:nvSpPr>
        <p:spPr>
          <a:xfrm>
            <a:off x="2278619" y="280657"/>
            <a:ext cx="76347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2021 WHO Classification of Tumors of the Central Nervous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A4E4E9-C41B-8613-BA82-10203C836903}"/>
              </a:ext>
            </a:extLst>
          </p:cNvPr>
          <p:cNvSpPr txBox="1"/>
          <p:nvPr/>
        </p:nvSpPr>
        <p:spPr>
          <a:xfrm>
            <a:off x="6096004" y="1438907"/>
            <a:ext cx="23302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9957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Specific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09D4F3-351C-8F1D-EB69-8CAF91788405}"/>
              </a:ext>
            </a:extLst>
          </p:cNvPr>
          <p:cNvSpPr txBox="1"/>
          <p:nvPr/>
        </p:nvSpPr>
        <p:spPr>
          <a:xfrm>
            <a:off x="1995840" y="4319122"/>
            <a:ext cx="3875191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NEC (Not Elsewhere Classified) DX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F51F9F-E354-21FB-011E-0E67D501DBE9}"/>
              </a:ext>
            </a:extLst>
          </p:cNvPr>
          <p:cNvSpPr txBox="1"/>
          <p:nvPr/>
        </p:nvSpPr>
        <p:spPr>
          <a:xfrm>
            <a:off x="6333199" y="2108048"/>
            <a:ext cx="3875805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Gliomas, Glioneuronal and Neuronal 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0FB599-4E7A-169E-653E-6C7422DB8466}"/>
              </a:ext>
            </a:extLst>
          </p:cNvPr>
          <p:cNvSpPr txBox="1"/>
          <p:nvPr/>
        </p:nvSpPr>
        <p:spPr>
          <a:xfrm>
            <a:off x="6331204" y="2575238"/>
            <a:ext cx="3875805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Choroid Plexus Tumors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5DDAA0-25B9-255D-21C2-79440FEFB39B}"/>
              </a:ext>
            </a:extLst>
          </p:cNvPr>
          <p:cNvSpPr txBox="1"/>
          <p:nvPr/>
        </p:nvSpPr>
        <p:spPr>
          <a:xfrm>
            <a:off x="6331204" y="3002230"/>
            <a:ext cx="3875805" cy="3660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Medulloblastomas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130DAFC-CCEB-AA1D-CCAC-F03C9B2B12FF}"/>
              </a:ext>
            </a:extLst>
          </p:cNvPr>
          <p:cNvSpPr txBox="1"/>
          <p:nvPr/>
        </p:nvSpPr>
        <p:spPr>
          <a:xfrm>
            <a:off x="6331204" y="3443929"/>
            <a:ext cx="3875805" cy="3660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Embryonal Tumors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15D36D-13DC-A6A0-D8C3-32EB23B7E6C4}"/>
              </a:ext>
            </a:extLst>
          </p:cNvPr>
          <p:cNvSpPr txBox="1"/>
          <p:nvPr/>
        </p:nvSpPr>
        <p:spPr>
          <a:xfrm>
            <a:off x="6331204" y="3870628"/>
            <a:ext cx="3875805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Pineal Tumors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BC787F-53DB-D582-CBEA-1054E7DBC235}"/>
              </a:ext>
            </a:extLst>
          </p:cNvPr>
          <p:cNvSpPr txBox="1"/>
          <p:nvPr/>
        </p:nvSpPr>
        <p:spPr>
          <a:xfrm>
            <a:off x="6331204" y="4315857"/>
            <a:ext cx="3875805" cy="3745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Meningiomas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38442A-CA4E-9942-BF1A-F6DFAC55E13D}"/>
              </a:ext>
            </a:extLst>
          </p:cNvPr>
          <p:cNvSpPr txBox="1"/>
          <p:nvPr/>
        </p:nvSpPr>
        <p:spPr>
          <a:xfrm>
            <a:off x="6331204" y="4770587"/>
            <a:ext cx="3875191" cy="3660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Mesenchymal, Non-Meningothelial 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767D33-0910-E149-ED8F-70127E13B7C2}"/>
              </a:ext>
            </a:extLst>
          </p:cNvPr>
          <p:cNvSpPr txBox="1"/>
          <p:nvPr/>
        </p:nvSpPr>
        <p:spPr>
          <a:xfrm>
            <a:off x="6331204" y="5194455"/>
            <a:ext cx="3875191" cy="3660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Nerve Tumors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6D3C10C-17AB-5F22-3001-87D74CE67956}"/>
              </a:ext>
            </a:extLst>
          </p:cNvPr>
          <p:cNvSpPr txBox="1"/>
          <p:nvPr/>
        </p:nvSpPr>
        <p:spPr>
          <a:xfrm>
            <a:off x="6331204" y="5632163"/>
            <a:ext cx="3875191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Lymphomas and Histiocytic Tumors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B88724-E50F-6492-5C7C-5BD7A305326B}"/>
              </a:ext>
            </a:extLst>
          </p:cNvPr>
          <p:cNvSpPr txBox="1"/>
          <p:nvPr/>
        </p:nvSpPr>
        <p:spPr>
          <a:xfrm>
            <a:off x="6331204" y="6069815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Tumors of the Sellar Region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6A1AC69-DD21-24A4-B219-FFF10587D9B1}"/>
              </a:ext>
            </a:extLst>
          </p:cNvPr>
          <p:cNvSpPr txBox="1"/>
          <p:nvPr/>
        </p:nvSpPr>
        <p:spPr>
          <a:xfrm>
            <a:off x="1995840" y="6093423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Revised Nomenclature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8E70320B-77F1-D249-0683-81B3C0DEAF56}"/>
              </a:ext>
            </a:extLst>
          </p:cNvPr>
          <p:cNvCxnSpPr>
            <a:stCxn id="17" idx="2"/>
            <a:endCxn id="9" idx="0"/>
          </p:cNvCxnSpPr>
          <p:nvPr/>
        </p:nvCxnSpPr>
        <p:spPr>
          <a:xfrm rot="5400000">
            <a:off x="5128361" y="470468"/>
            <a:ext cx="770171" cy="116512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5863D41D-20E7-9EE8-C785-5481CC731F8A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rot="16200000" flipH="1">
            <a:off x="6293071" y="470859"/>
            <a:ext cx="770966" cy="116512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6FFD17DA-22AA-1C5E-EE94-5814584C1D59}"/>
              </a:ext>
            </a:extLst>
          </p:cNvPr>
          <p:cNvCxnSpPr>
            <a:cxnSpLocks/>
            <a:stCxn id="18" idx="3"/>
            <a:endCxn id="20" idx="3"/>
          </p:cNvCxnSpPr>
          <p:nvPr/>
        </p:nvCxnSpPr>
        <p:spPr>
          <a:xfrm>
            <a:off x="8426248" y="1632556"/>
            <a:ext cx="1782770" cy="658494"/>
          </a:xfrm>
          <a:prstGeom prst="bentConnector3">
            <a:avLst>
              <a:gd name="adj1" fmla="val 112823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="" xmlns:a16="http://schemas.microsoft.com/office/drawing/2014/main" id="{5FD657AB-C443-15F0-730A-3342B4B6BE2B}"/>
              </a:ext>
            </a:extLst>
          </p:cNvPr>
          <p:cNvCxnSpPr>
            <a:cxnSpLocks/>
            <a:stCxn id="18" idx="3"/>
            <a:endCxn id="21" idx="3"/>
          </p:cNvCxnSpPr>
          <p:nvPr/>
        </p:nvCxnSpPr>
        <p:spPr>
          <a:xfrm>
            <a:off x="8426248" y="1632556"/>
            <a:ext cx="1780775" cy="1125684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841E84B3-964A-C76C-8D55-79D7C4C5ECDC}"/>
              </a:ext>
            </a:extLst>
          </p:cNvPr>
          <p:cNvCxnSpPr>
            <a:cxnSpLocks/>
            <a:stCxn id="18" idx="3"/>
            <a:endCxn id="22" idx="3"/>
          </p:cNvCxnSpPr>
          <p:nvPr/>
        </p:nvCxnSpPr>
        <p:spPr>
          <a:xfrm>
            <a:off x="8426248" y="1632556"/>
            <a:ext cx="1780775" cy="1552677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="" xmlns:a16="http://schemas.microsoft.com/office/drawing/2014/main" id="{E2B423C6-8E2B-B33A-E221-344202229266}"/>
              </a:ext>
            </a:extLst>
          </p:cNvPr>
          <p:cNvCxnSpPr>
            <a:cxnSpLocks/>
            <a:stCxn id="18" idx="3"/>
            <a:endCxn id="23" idx="3"/>
          </p:cNvCxnSpPr>
          <p:nvPr/>
        </p:nvCxnSpPr>
        <p:spPr>
          <a:xfrm>
            <a:off x="8426248" y="1632556"/>
            <a:ext cx="1780775" cy="1994375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="" xmlns:a16="http://schemas.microsoft.com/office/drawing/2014/main" id="{3FA774F1-0D11-76E1-E6B6-88EED30C13DA}"/>
              </a:ext>
            </a:extLst>
          </p:cNvPr>
          <p:cNvCxnSpPr>
            <a:cxnSpLocks/>
            <a:stCxn id="18" idx="3"/>
            <a:endCxn id="24" idx="3"/>
          </p:cNvCxnSpPr>
          <p:nvPr/>
        </p:nvCxnSpPr>
        <p:spPr>
          <a:xfrm>
            <a:off x="8426248" y="1632556"/>
            <a:ext cx="1780775" cy="2421912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="" xmlns:a16="http://schemas.microsoft.com/office/drawing/2014/main" id="{4F4D7431-0F42-C936-60D8-D61C993257A9}"/>
              </a:ext>
            </a:extLst>
          </p:cNvPr>
          <p:cNvCxnSpPr>
            <a:cxnSpLocks/>
            <a:stCxn id="18" idx="3"/>
            <a:endCxn id="25" idx="3"/>
          </p:cNvCxnSpPr>
          <p:nvPr/>
        </p:nvCxnSpPr>
        <p:spPr>
          <a:xfrm>
            <a:off x="8426248" y="1632556"/>
            <a:ext cx="1780775" cy="2870573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D3511D03-3594-AE0F-B1C1-04FCBEA3EA00}"/>
              </a:ext>
            </a:extLst>
          </p:cNvPr>
          <p:cNvCxnSpPr>
            <a:cxnSpLocks/>
            <a:stCxn id="18" idx="3"/>
            <a:endCxn id="26" idx="3"/>
          </p:cNvCxnSpPr>
          <p:nvPr/>
        </p:nvCxnSpPr>
        <p:spPr>
          <a:xfrm>
            <a:off x="8426248" y="1632556"/>
            <a:ext cx="1780147" cy="3321076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9F7EBE42-DE63-24EB-A614-DF6DEDDB3990}"/>
              </a:ext>
            </a:extLst>
          </p:cNvPr>
          <p:cNvCxnSpPr>
            <a:cxnSpLocks/>
            <a:stCxn id="18" idx="3"/>
            <a:endCxn id="27" idx="3"/>
          </p:cNvCxnSpPr>
          <p:nvPr/>
        </p:nvCxnSpPr>
        <p:spPr>
          <a:xfrm>
            <a:off x="8426248" y="1632556"/>
            <a:ext cx="1780147" cy="374492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FD2856A9-2741-733E-894B-0987021AEB7C}"/>
              </a:ext>
            </a:extLst>
          </p:cNvPr>
          <p:cNvCxnSpPr>
            <a:cxnSpLocks/>
            <a:stCxn id="18" idx="3"/>
            <a:endCxn id="28" idx="3"/>
          </p:cNvCxnSpPr>
          <p:nvPr/>
        </p:nvCxnSpPr>
        <p:spPr>
          <a:xfrm>
            <a:off x="8426248" y="1632556"/>
            <a:ext cx="1780147" cy="418260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2F0387A5-880B-5800-DBE6-29279597E804}"/>
              </a:ext>
            </a:extLst>
          </p:cNvPr>
          <p:cNvCxnSpPr>
            <a:cxnSpLocks/>
            <a:stCxn id="18" idx="3"/>
            <a:endCxn id="29" idx="3"/>
          </p:cNvCxnSpPr>
          <p:nvPr/>
        </p:nvCxnSpPr>
        <p:spPr>
          <a:xfrm>
            <a:off x="8426248" y="1632556"/>
            <a:ext cx="1780147" cy="462109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191E163E-766F-ABA8-355A-6477045473DC}"/>
              </a:ext>
            </a:extLst>
          </p:cNvPr>
          <p:cNvCxnSpPr>
            <a:stCxn id="9" idx="1"/>
            <a:endCxn id="11" idx="1"/>
          </p:cNvCxnSpPr>
          <p:nvPr/>
        </p:nvCxnSpPr>
        <p:spPr>
          <a:xfrm rot="10800000" flipV="1">
            <a:off x="1995840" y="1631746"/>
            <a:ext cx="1769905" cy="677679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="" xmlns:a16="http://schemas.microsoft.com/office/drawing/2014/main" id="{1A46347C-54FA-CC9F-CA8D-40818AAB453C}"/>
              </a:ext>
            </a:extLst>
          </p:cNvPr>
          <p:cNvCxnSpPr>
            <a:cxnSpLocks/>
            <a:stCxn id="9" idx="1"/>
            <a:endCxn id="10" idx="1"/>
          </p:cNvCxnSpPr>
          <p:nvPr/>
        </p:nvCxnSpPr>
        <p:spPr>
          <a:xfrm rot="10800000" flipV="1">
            <a:off x="1995840" y="1631746"/>
            <a:ext cx="1769905" cy="1126731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61E839C4-DA26-5DA2-2322-A362AC30CE20}"/>
              </a:ext>
            </a:extLst>
          </p:cNvPr>
          <p:cNvCxnSpPr>
            <a:cxnSpLocks/>
            <a:stCxn id="9" idx="1"/>
            <a:endCxn id="13" idx="1"/>
          </p:cNvCxnSpPr>
          <p:nvPr/>
        </p:nvCxnSpPr>
        <p:spPr>
          <a:xfrm rot="10800000" flipV="1">
            <a:off x="1995840" y="1631746"/>
            <a:ext cx="1769905" cy="1576173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="" xmlns:a16="http://schemas.microsoft.com/office/drawing/2014/main" id="{7B888344-CBA0-9E62-B6EC-75657074AC88}"/>
              </a:ext>
            </a:extLst>
          </p:cNvPr>
          <p:cNvCxnSpPr>
            <a:cxnSpLocks/>
            <a:stCxn id="9" idx="1"/>
            <a:endCxn id="12" idx="1"/>
          </p:cNvCxnSpPr>
          <p:nvPr/>
        </p:nvCxnSpPr>
        <p:spPr>
          <a:xfrm rot="10800000" flipV="1">
            <a:off x="1995840" y="1631746"/>
            <a:ext cx="1769905" cy="1997892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="" xmlns:a16="http://schemas.microsoft.com/office/drawing/2014/main" id="{49AEAD96-487F-9F8F-AB99-EBEF022E6962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V="1">
            <a:off x="1995840" y="1631746"/>
            <a:ext cx="1769905" cy="243537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="" xmlns:a16="http://schemas.microsoft.com/office/drawing/2014/main" id="{D82F54BE-2A4E-A833-D652-B9592BE8FFC6}"/>
              </a:ext>
            </a:extLst>
          </p:cNvPr>
          <p:cNvCxnSpPr>
            <a:cxnSpLocks/>
            <a:stCxn id="9" idx="1"/>
            <a:endCxn id="19" idx="1"/>
          </p:cNvCxnSpPr>
          <p:nvPr/>
        </p:nvCxnSpPr>
        <p:spPr>
          <a:xfrm rot="10800000" flipV="1">
            <a:off x="1995840" y="1631746"/>
            <a:ext cx="1769905" cy="2872038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="" xmlns:a16="http://schemas.microsoft.com/office/drawing/2014/main" id="{A814A95C-5F68-39BF-0DEB-B558E9A5D612}"/>
              </a:ext>
            </a:extLst>
          </p:cNvPr>
          <p:cNvCxnSpPr>
            <a:cxnSpLocks/>
            <a:stCxn id="9" idx="1"/>
            <a:endCxn id="14" idx="1"/>
          </p:cNvCxnSpPr>
          <p:nvPr/>
        </p:nvCxnSpPr>
        <p:spPr>
          <a:xfrm rot="10800000" flipV="1">
            <a:off x="1995840" y="1631746"/>
            <a:ext cx="1769905" cy="3316388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06EDBA90-0E45-3659-5839-D0BCCA1DE545}"/>
              </a:ext>
            </a:extLst>
          </p:cNvPr>
          <p:cNvCxnSpPr>
            <a:cxnSpLocks/>
            <a:stCxn id="9" idx="1"/>
            <a:endCxn id="15" idx="1"/>
          </p:cNvCxnSpPr>
          <p:nvPr/>
        </p:nvCxnSpPr>
        <p:spPr>
          <a:xfrm rot="10800000" flipV="1">
            <a:off x="1995840" y="1631746"/>
            <a:ext cx="1769905" cy="3756524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="" xmlns:a16="http://schemas.microsoft.com/office/drawing/2014/main" id="{E0E5FF75-5D65-7A2E-0B3E-B7FB58120CD8}"/>
              </a:ext>
            </a:extLst>
          </p:cNvPr>
          <p:cNvCxnSpPr>
            <a:cxnSpLocks/>
            <a:stCxn id="9" idx="1"/>
            <a:endCxn id="16" idx="1"/>
          </p:cNvCxnSpPr>
          <p:nvPr/>
        </p:nvCxnSpPr>
        <p:spPr>
          <a:xfrm rot="10800000" flipV="1">
            <a:off x="1995840" y="1631746"/>
            <a:ext cx="1769905" cy="418411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="" xmlns:a16="http://schemas.microsoft.com/office/drawing/2014/main" id="{2730247C-5D20-5137-B2B6-C87128DA72E6}"/>
              </a:ext>
            </a:extLst>
          </p:cNvPr>
          <p:cNvCxnSpPr>
            <a:cxnSpLocks/>
            <a:stCxn id="9" idx="1"/>
            <a:endCxn id="30" idx="1"/>
          </p:cNvCxnSpPr>
          <p:nvPr/>
        </p:nvCxnSpPr>
        <p:spPr>
          <a:xfrm rot="10800000" flipV="1">
            <a:off x="1995840" y="1631746"/>
            <a:ext cx="1769905" cy="464551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867232-3E75-7997-F53D-260035AC9EF3}"/>
              </a:ext>
            </a:extLst>
          </p:cNvPr>
          <p:cNvSpPr txBox="1"/>
          <p:nvPr/>
        </p:nvSpPr>
        <p:spPr>
          <a:xfrm>
            <a:off x="4164527" y="1165700"/>
            <a:ext cx="3862954" cy="367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Novel Diagnostic Technologies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6C5350-859B-BC94-31B4-8A7D489EEB73}"/>
              </a:ext>
            </a:extLst>
          </p:cNvPr>
          <p:cNvSpPr txBox="1"/>
          <p:nvPr/>
        </p:nvSpPr>
        <p:spPr>
          <a:xfrm>
            <a:off x="2278619" y="192169"/>
            <a:ext cx="76347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2021 WHO Classification of Tumors of the Central Nervous System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DB5BF6E3-6098-852D-05D5-3A576A576189}"/>
              </a:ext>
            </a:extLst>
          </p:cNvPr>
          <p:cNvCxnSpPr>
            <a:cxnSpLocks/>
          </p:cNvCxnSpPr>
          <p:nvPr/>
        </p:nvCxnSpPr>
        <p:spPr>
          <a:xfrm>
            <a:off x="6096004" y="579453"/>
            <a:ext cx="0" cy="58624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0457E9-5C40-D3C6-B676-F40A6FA00FE8}"/>
              </a:ext>
            </a:extLst>
          </p:cNvPr>
          <p:cNvSpPr txBox="1"/>
          <p:nvPr/>
        </p:nvSpPr>
        <p:spPr>
          <a:xfrm>
            <a:off x="646872" y="1806754"/>
            <a:ext cx="2316235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Light Microscopy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1AC50C-0DFF-74B6-1A0E-226CCFB5A21D}"/>
              </a:ext>
            </a:extLst>
          </p:cNvPr>
          <p:cNvSpPr txBox="1"/>
          <p:nvPr/>
        </p:nvSpPr>
        <p:spPr>
          <a:xfrm>
            <a:off x="647276" y="2314575"/>
            <a:ext cx="2330327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Electron Microscopy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370A17-9362-4B86-352F-900A169211FF}"/>
              </a:ext>
            </a:extLst>
          </p:cNvPr>
          <p:cNvSpPr txBox="1"/>
          <p:nvPr/>
        </p:nvSpPr>
        <p:spPr>
          <a:xfrm>
            <a:off x="4932312" y="2094039"/>
            <a:ext cx="2310082" cy="64632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Molecular Profiling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Approaches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516CFD-5D25-AD5B-6301-9020F77099AD}"/>
              </a:ext>
            </a:extLst>
          </p:cNvPr>
          <p:cNvSpPr txBox="1"/>
          <p:nvPr/>
        </p:nvSpPr>
        <p:spPr>
          <a:xfrm>
            <a:off x="646872" y="2796833"/>
            <a:ext cx="2563053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Immunohistochemistry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8453B9-157C-B065-DB21-6766694DAE20}"/>
              </a:ext>
            </a:extLst>
          </p:cNvPr>
          <p:cNvSpPr txBox="1"/>
          <p:nvPr/>
        </p:nvSpPr>
        <p:spPr>
          <a:xfrm>
            <a:off x="647276" y="3292585"/>
            <a:ext cx="2318816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Molecular Genetics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845152-8835-DCE7-FFCE-A1ACF1111293}"/>
              </a:ext>
            </a:extLst>
          </p:cNvPr>
          <p:cNvSpPr txBox="1"/>
          <p:nvPr/>
        </p:nvSpPr>
        <p:spPr>
          <a:xfrm>
            <a:off x="4255498" y="5157913"/>
            <a:ext cx="3680984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DNA Methylation Patterns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6B1AB0-E0D6-4FB5-1117-CFE6866FD3BB}"/>
              </a:ext>
            </a:extLst>
          </p:cNvPr>
          <p:cNvSpPr txBox="1"/>
          <p:nvPr/>
        </p:nvSpPr>
        <p:spPr>
          <a:xfrm>
            <a:off x="8476491" y="3762984"/>
            <a:ext cx="2956661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Defining Genetic Alteration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EC13CE-8B0C-1A51-22D3-DE8C791F2E59}"/>
              </a:ext>
            </a:extLst>
          </p:cNvPr>
          <p:cNvSpPr txBox="1"/>
          <p:nvPr/>
        </p:nvSpPr>
        <p:spPr>
          <a:xfrm>
            <a:off x="4255498" y="3480820"/>
            <a:ext cx="3680984" cy="923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Unusual Morphological Features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Small Biopsy Samples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3AE4474-7859-5F29-311D-454E6E7DCE4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96004" y="4404149"/>
            <a:ext cx="0" cy="74469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1200E5-F0E6-CB9A-3D7F-7C8138A3502F}"/>
              </a:ext>
            </a:extLst>
          </p:cNvPr>
          <p:cNvSpPr txBox="1"/>
          <p:nvPr/>
        </p:nvSpPr>
        <p:spPr>
          <a:xfrm>
            <a:off x="8476491" y="2233621"/>
            <a:ext cx="2983813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DNA And RNA Sequencing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567107-807C-7E94-17EA-95BED0F5AC39}"/>
              </a:ext>
            </a:extLst>
          </p:cNvPr>
          <p:cNvSpPr txBox="1"/>
          <p:nvPr/>
        </p:nvSpPr>
        <p:spPr>
          <a:xfrm>
            <a:off x="8476491" y="1813284"/>
            <a:ext cx="2983813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DNA Fluorescence In Situ 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C660A9-EC56-6912-3404-39A1F1963411}"/>
              </a:ext>
            </a:extLst>
          </p:cNvPr>
          <p:cNvSpPr txBox="1"/>
          <p:nvPr/>
        </p:nvSpPr>
        <p:spPr>
          <a:xfrm>
            <a:off x="8476491" y="2651879"/>
            <a:ext cx="2973962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RNA Expression Profiling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="" xmlns:a16="http://schemas.microsoft.com/office/drawing/2014/main" id="{7AD59E3B-820F-61B4-2EE1-51371403811A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>
            <a:off x="3153128" y="-951458"/>
            <a:ext cx="436619" cy="5449132"/>
          </a:xfrm>
          <a:prstGeom prst="bentConnector4">
            <a:avLst>
              <a:gd name="adj1" fmla="val 28853"/>
              <a:gd name="adj2" fmla="val 104195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ED447A2A-DEE8-EC9E-D65F-BA05865EF705}"/>
              </a:ext>
            </a:extLst>
          </p:cNvPr>
          <p:cNvCxnSpPr>
            <a:cxnSpLocks/>
            <a:endCxn id="8" idx="1"/>
          </p:cNvCxnSpPr>
          <p:nvPr/>
        </p:nvCxnSpPr>
        <p:spPr>
          <a:xfrm rot="5400000">
            <a:off x="2899413" y="-697338"/>
            <a:ext cx="944453" cy="5448727"/>
          </a:xfrm>
          <a:prstGeom prst="bentConnector4">
            <a:avLst>
              <a:gd name="adj1" fmla="val 12147"/>
              <a:gd name="adj2" fmla="val 104195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2459B0F1-C3DE-9D8F-E244-8FD5E1103674}"/>
              </a:ext>
            </a:extLst>
          </p:cNvPr>
          <p:cNvCxnSpPr>
            <a:cxnSpLocks/>
            <a:endCxn id="11" idx="1"/>
          </p:cNvCxnSpPr>
          <p:nvPr/>
        </p:nvCxnSpPr>
        <p:spPr>
          <a:xfrm rot="10800000" flipV="1">
            <a:off x="646873" y="1554799"/>
            <a:ext cx="5449137" cy="1426700"/>
          </a:xfrm>
          <a:prstGeom prst="bentConnector3">
            <a:avLst>
              <a:gd name="adj1" fmla="val 104195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D4EA15E9-8AEC-D42E-5702-24AFEFAA8E3B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>
            <a:off x="2410401" y="-208340"/>
            <a:ext cx="1922464" cy="5448727"/>
          </a:xfrm>
          <a:prstGeom prst="bentConnector4">
            <a:avLst>
              <a:gd name="adj1" fmla="val 5719"/>
              <a:gd name="adj2" fmla="val 10402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="" xmlns:a16="http://schemas.microsoft.com/office/drawing/2014/main" id="{1F85F309-7081-DC45-6839-6358179B8CD9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 flipV="1">
            <a:off x="2966093" y="2417210"/>
            <a:ext cx="1966219" cy="1060051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="" xmlns:a16="http://schemas.microsoft.com/office/drawing/2014/main" id="{7011D5E8-654B-F5AB-7B4D-7EE35E053BB0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>
          <a:xfrm flipV="1">
            <a:off x="7242395" y="1997961"/>
            <a:ext cx="1234096" cy="41924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9DEFB49D-73D2-8AB7-1866-C422AB2AE7A0}"/>
              </a:ext>
            </a:extLst>
          </p:cNvPr>
          <p:cNvCxnSpPr>
            <a:stCxn id="10" idx="3"/>
            <a:endCxn id="22" idx="1"/>
          </p:cNvCxnSpPr>
          <p:nvPr/>
        </p:nvCxnSpPr>
        <p:spPr>
          <a:xfrm>
            <a:off x="7242395" y="2417210"/>
            <a:ext cx="1234096" cy="419346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DD01242-1B97-1BD0-AB1D-86545AD32D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687135" y="2417210"/>
            <a:ext cx="789356" cy="108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A5148DB-5D8F-4798-869C-3BC1586437CD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 flipH="1">
            <a:off x="9954815" y="3021206"/>
            <a:ext cx="8650" cy="74177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="" xmlns:a16="http://schemas.microsoft.com/office/drawing/2014/main" id="{735DFDB2-F2DB-9707-A18F-B7DA14D71EB7}"/>
              </a:ext>
            </a:extLst>
          </p:cNvPr>
          <p:cNvCxnSpPr>
            <a:cxnSpLocks/>
            <a:stCxn id="7" idx="1"/>
            <a:endCxn id="16" idx="1"/>
          </p:cNvCxnSpPr>
          <p:nvPr/>
        </p:nvCxnSpPr>
        <p:spPr>
          <a:xfrm rot="10800000" flipH="1" flipV="1">
            <a:off x="646872" y="1991417"/>
            <a:ext cx="3608640" cy="1951066"/>
          </a:xfrm>
          <a:prstGeom prst="bentConnector3">
            <a:avLst>
              <a:gd name="adj1" fmla="val -6335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F2CD936-3715-6E6C-937E-9AC1A5394467}"/>
              </a:ext>
            </a:extLst>
          </p:cNvPr>
          <p:cNvSpPr txBox="1"/>
          <p:nvPr/>
        </p:nvSpPr>
        <p:spPr>
          <a:xfrm>
            <a:off x="1998798" y="5971170"/>
            <a:ext cx="7964667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Methylome Refers To 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Total Distribution Of 5mc Throughout The Genome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423D1A21-71ED-02EE-01EB-3F7305FF38CE}"/>
              </a:ext>
            </a:extLst>
          </p:cNvPr>
          <p:cNvSpPr/>
          <p:nvPr/>
        </p:nvSpPr>
        <p:spPr>
          <a:xfrm rot="5400000">
            <a:off x="5874032" y="3908719"/>
            <a:ext cx="443931" cy="3680984"/>
          </a:xfrm>
          <a:prstGeom prst="rightBrace">
            <a:avLst>
              <a:gd name="adj1" fmla="val 8333"/>
              <a:gd name="adj2" fmla="val 5045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2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A4FE59-50DC-D9BF-63FF-D1ED8036C687}"/>
              </a:ext>
            </a:extLst>
          </p:cNvPr>
          <p:cNvSpPr txBox="1"/>
          <p:nvPr/>
        </p:nvSpPr>
        <p:spPr>
          <a:xfrm>
            <a:off x="1995840" y="3883283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NOS (Not Otherwise Specified) DX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42B4CA-72D0-A256-29AB-CD6527B63F48}"/>
              </a:ext>
            </a:extLst>
          </p:cNvPr>
          <p:cNvSpPr txBox="1"/>
          <p:nvPr/>
        </p:nvSpPr>
        <p:spPr>
          <a:xfrm>
            <a:off x="3765760" y="1438112"/>
            <a:ext cx="23302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9957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General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D0ECF-D1CA-4F2A-7CE5-FBC7D7E5BF84}"/>
              </a:ext>
            </a:extLst>
          </p:cNvPr>
          <p:cNvSpPr txBox="1"/>
          <p:nvPr/>
        </p:nvSpPr>
        <p:spPr>
          <a:xfrm>
            <a:off x="1995840" y="2574652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Nomenclature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980275-C910-1A21-3501-2CB988CDA4A9}"/>
              </a:ext>
            </a:extLst>
          </p:cNvPr>
          <p:cNvSpPr txBox="1"/>
          <p:nvPr/>
        </p:nvSpPr>
        <p:spPr>
          <a:xfrm>
            <a:off x="1995840" y="2125600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Taxonomy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936952-11E8-BC1F-57CF-4CA930B0C8C7}"/>
              </a:ext>
            </a:extLst>
          </p:cNvPr>
          <p:cNvSpPr txBox="1"/>
          <p:nvPr/>
        </p:nvSpPr>
        <p:spPr>
          <a:xfrm>
            <a:off x="1995840" y="3445812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CNS Tumor Grading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FE9800-5274-C200-504D-397AC5687DF5}"/>
              </a:ext>
            </a:extLst>
          </p:cNvPr>
          <p:cNvSpPr txBox="1"/>
          <p:nvPr/>
        </p:nvSpPr>
        <p:spPr>
          <a:xfrm>
            <a:off x="1995840" y="3024094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Gene and Protein Nomenclature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867232-3E75-7997-F53D-260035AC9EF3}"/>
              </a:ext>
            </a:extLst>
          </p:cNvPr>
          <p:cNvSpPr txBox="1"/>
          <p:nvPr/>
        </p:nvSpPr>
        <p:spPr>
          <a:xfrm>
            <a:off x="1995840" y="4764309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Novel Diagnostic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2AEA87-983B-DBFD-98A9-9D5DEFB1041A}"/>
              </a:ext>
            </a:extLst>
          </p:cNvPr>
          <p:cNvSpPr txBox="1"/>
          <p:nvPr/>
        </p:nvSpPr>
        <p:spPr>
          <a:xfrm>
            <a:off x="1995840" y="5204445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Integrated and Layered Diagnoses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C4CAB5-65FF-7E11-FB2A-71BE20F7B8FA}"/>
              </a:ext>
            </a:extLst>
          </p:cNvPr>
          <p:cNvSpPr txBox="1"/>
          <p:nvPr/>
        </p:nvSpPr>
        <p:spPr>
          <a:xfrm>
            <a:off x="1995840" y="5632023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Newly Recognized Entities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6C5350-859B-BC94-31B4-8A7D489EEB73}"/>
              </a:ext>
            </a:extLst>
          </p:cNvPr>
          <p:cNvSpPr txBox="1"/>
          <p:nvPr/>
        </p:nvSpPr>
        <p:spPr>
          <a:xfrm>
            <a:off x="2278619" y="280657"/>
            <a:ext cx="7634743" cy="38728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2021 WHO Classification of Tumors of the Central Nervous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A4E4E9-C41B-8613-BA82-10203C836903}"/>
              </a:ext>
            </a:extLst>
          </p:cNvPr>
          <p:cNvSpPr txBox="1"/>
          <p:nvPr/>
        </p:nvSpPr>
        <p:spPr>
          <a:xfrm>
            <a:off x="6096004" y="1438907"/>
            <a:ext cx="2330243" cy="387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9957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Specific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09D4F3-351C-8F1D-EB69-8CAF91788405}"/>
              </a:ext>
            </a:extLst>
          </p:cNvPr>
          <p:cNvSpPr txBox="1"/>
          <p:nvPr/>
        </p:nvSpPr>
        <p:spPr>
          <a:xfrm>
            <a:off x="1995840" y="4319122"/>
            <a:ext cx="3875191" cy="369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NEC (Not Elsewhere Classified) DX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F51F9F-E354-21FB-011E-0E67D501DBE9}"/>
              </a:ext>
            </a:extLst>
          </p:cNvPr>
          <p:cNvSpPr txBox="1"/>
          <p:nvPr/>
        </p:nvSpPr>
        <p:spPr>
          <a:xfrm>
            <a:off x="6333199" y="2108048"/>
            <a:ext cx="3875805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Gliomas, Glioneuronal and Neuronal 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0FB599-4E7A-169E-653E-6C7422DB8466}"/>
              </a:ext>
            </a:extLst>
          </p:cNvPr>
          <p:cNvSpPr txBox="1"/>
          <p:nvPr/>
        </p:nvSpPr>
        <p:spPr>
          <a:xfrm>
            <a:off x="6331204" y="2575238"/>
            <a:ext cx="3875805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Choroid Plexus Tumors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5DDAA0-25B9-255D-21C2-79440FEFB39B}"/>
              </a:ext>
            </a:extLst>
          </p:cNvPr>
          <p:cNvSpPr txBox="1"/>
          <p:nvPr/>
        </p:nvSpPr>
        <p:spPr>
          <a:xfrm>
            <a:off x="6331204" y="3002230"/>
            <a:ext cx="3875805" cy="36600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Medulloblastomas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734126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130DAFC-CCEB-AA1D-CCAC-F03C9B2B12FF}"/>
              </a:ext>
            </a:extLst>
          </p:cNvPr>
          <p:cNvSpPr txBox="1"/>
          <p:nvPr/>
        </p:nvSpPr>
        <p:spPr>
          <a:xfrm>
            <a:off x="6331204" y="3443929"/>
            <a:ext cx="3875805" cy="3660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Embryonal Tumors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15D36D-13DC-A6A0-D8C3-32EB23B7E6C4}"/>
              </a:ext>
            </a:extLst>
          </p:cNvPr>
          <p:cNvSpPr txBox="1"/>
          <p:nvPr/>
        </p:nvSpPr>
        <p:spPr>
          <a:xfrm>
            <a:off x="6331204" y="3870628"/>
            <a:ext cx="3875805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Pineal Tumors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BC787F-53DB-D582-CBEA-1054E7DBC235}"/>
              </a:ext>
            </a:extLst>
          </p:cNvPr>
          <p:cNvSpPr txBox="1"/>
          <p:nvPr/>
        </p:nvSpPr>
        <p:spPr>
          <a:xfrm>
            <a:off x="6331204" y="4315857"/>
            <a:ext cx="3875805" cy="3745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Meningiomas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38442A-CA4E-9942-BF1A-F6DFAC55E13D}"/>
              </a:ext>
            </a:extLst>
          </p:cNvPr>
          <p:cNvSpPr txBox="1"/>
          <p:nvPr/>
        </p:nvSpPr>
        <p:spPr>
          <a:xfrm>
            <a:off x="6331204" y="4770587"/>
            <a:ext cx="3875191" cy="3660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Mesenchymal, Non-Meningothelial 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8767D33-0910-E149-ED8F-70127E13B7C2}"/>
              </a:ext>
            </a:extLst>
          </p:cNvPr>
          <p:cNvSpPr txBox="1"/>
          <p:nvPr/>
        </p:nvSpPr>
        <p:spPr>
          <a:xfrm>
            <a:off x="6331204" y="5194455"/>
            <a:ext cx="3875191" cy="3660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Nerve Tumors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6D3C10C-17AB-5F22-3001-87D74CE67956}"/>
              </a:ext>
            </a:extLst>
          </p:cNvPr>
          <p:cNvSpPr txBox="1"/>
          <p:nvPr/>
        </p:nvSpPr>
        <p:spPr>
          <a:xfrm>
            <a:off x="6331204" y="5632163"/>
            <a:ext cx="3875191" cy="3659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Lymphomas and Histiocytic Tumors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B88724-E50F-6492-5C7C-5BD7A305326B}"/>
              </a:ext>
            </a:extLst>
          </p:cNvPr>
          <p:cNvSpPr txBox="1"/>
          <p:nvPr/>
        </p:nvSpPr>
        <p:spPr>
          <a:xfrm>
            <a:off x="6331204" y="6069815"/>
            <a:ext cx="3875191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Tumors of the Sellar Region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6A1AC69-DD21-24A4-B219-FFF10587D9B1}"/>
              </a:ext>
            </a:extLst>
          </p:cNvPr>
          <p:cNvSpPr txBox="1"/>
          <p:nvPr/>
        </p:nvSpPr>
        <p:spPr>
          <a:xfrm>
            <a:off x="1995840" y="6093423"/>
            <a:ext cx="3862954" cy="367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3412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Revised Nomenclature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8E70320B-77F1-D249-0683-81B3C0DEAF56}"/>
              </a:ext>
            </a:extLst>
          </p:cNvPr>
          <p:cNvCxnSpPr>
            <a:stCxn id="17" idx="2"/>
            <a:endCxn id="9" idx="0"/>
          </p:cNvCxnSpPr>
          <p:nvPr/>
        </p:nvCxnSpPr>
        <p:spPr>
          <a:xfrm rot="5400000">
            <a:off x="5128361" y="470468"/>
            <a:ext cx="770171" cy="116512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5863D41D-20E7-9EE8-C785-5481CC731F8A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rot="16200000" flipH="1">
            <a:off x="6293071" y="470859"/>
            <a:ext cx="770966" cy="116512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6FFD17DA-22AA-1C5E-EE94-5814584C1D59}"/>
              </a:ext>
            </a:extLst>
          </p:cNvPr>
          <p:cNvCxnSpPr>
            <a:cxnSpLocks/>
            <a:stCxn id="18" idx="3"/>
            <a:endCxn id="20" idx="3"/>
          </p:cNvCxnSpPr>
          <p:nvPr/>
        </p:nvCxnSpPr>
        <p:spPr>
          <a:xfrm>
            <a:off x="8426248" y="1632556"/>
            <a:ext cx="1782770" cy="658494"/>
          </a:xfrm>
          <a:prstGeom prst="bentConnector3">
            <a:avLst>
              <a:gd name="adj1" fmla="val 112823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="" xmlns:a16="http://schemas.microsoft.com/office/drawing/2014/main" id="{5FD657AB-C443-15F0-730A-3342B4B6BE2B}"/>
              </a:ext>
            </a:extLst>
          </p:cNvPr>
          <p:cNvCxnSpPr>
            <a:cxnSpLocks/>
            <a:stCxn id="18" idx="3"/>
            <a:endCxn id="21" idx="3"/>
          </p:cNvCxnSpPr>
          <p:nvPr/>
        </p:nvCxnSpPr>
        <p:spPr>
          <a:xfrm>
            <a:off x="8426248" y="1632556"/>
            <a:ext cx="1780775" cy="1125684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841E84B3-964A-C76C-8D55-79D7C4C5ECDC}"/>
              </a:ext>
            </a:extLst>
          </p:cNvPr>
          <p:cNvCxnSpPr>
            <a:cxnSpLocks/>
            <a:stCxn id="18" idx="3"/>
            <a:endCxn id="22" idx="3"/>
          </p:cNvCxnSpPr>
          <p:nvPr/>
        </p:nvCxnSpPr>
        <p:spPr>
          <a:xfrm>
            <a:off x="8426248" y="1632556"/>
            <a:ext cx="1780775" cy="1552677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="" xmlns:a16="http://schemas.microsoft.com/office/drawing/2014/main" id="{E2B423C6-8E2B-B33A-E221-344202229266}"/>
              </a:ext>
            </a:extLst>
          </p:cNvPr>
          <p:cNvCxnSpPr>
            <a:cxnSpLocks/>
            <a:stCxn id="18" idx="3"/>
            <a:endCxn id="23" idx="3"/>
          </p:cNvCxnSpPr>
          <p:nvPr/>
        </p:nvCxnSpPr>
        <p:spPr>
          <a:xfrm>
            <a:off x="8426248" y="1632556"/>
            <a:ext cx="1780775" cy="1994375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="" xmlns:a16="http://schemas.microsoft.com/office/drawing/2014/main" id="{3FA774F1-0D11-76E1-E6B6-88EED30C13DA}"/>
              </a:ext>
            </a:extLst>
          </p:cNvPr>
          <p:cNvCxnSpPr>
            <a:cxnSpLocks/>
            <a:stCxn id="18" idx="3"/>
            <a:endCxn id="24" idx="3"/>
          </p:cNvCxnSpPr>
          <p:nvPr/>
        </p:nvCxnSpPr>
        <p:spPr>
          <a:xfrm>
            <a:off x="8426248" y="1632556"/>
            <a:ext cx="1780775" cy="2421912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="" xmlns:a16="http://schemas.microsoft.com/office/drawing/2014/main" id="{4F4D7431-0F42-C936-60D8-D61C993257A9}"/>
              </a:ext>
            </a:extLst>
          </p:cNvPr>
          <p:cNvCxnSpPr>
            <a:cxnSpLocks/>
            <a:stCxn id="18" idx="3"/>
            <a:endCxn id="25" idx="3"/>
          </p:cNvCxnSpPr>
          <p:nvPr/>
        </p:nvCxnSpPr>
        <p:spPr>
          <a:xfrm>
            <a:off x="8426248" y="1632556"/>
            <a:ext cx="1780775" cy="2870573"/>
          </a:xfrm>
          <a:prstGeom prst="bentConnector3">
            <a:avLst>
              <a:gd name="adj1" fmla="val 11283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D3511D03-3594-AE0F-B1C1-04FCBEA3EA00}"/>
              </a:ext>
            </a:extLst>
          </p:cNvPr>
          <p:cNvCxnSpPr>
            <a:cxnSpLocks/>
            <a:stCxn id="18" idx="3"/>
            <a:endCxn id="26" idx="3"/>
          </p:cNvCxnSpPr>
          <p:nvPr/>
        </p:nvCxnSpPr>
        <p:spPr>
          <a:xfrm>
            <a:off x="8426248" y="1632556"/>
            <a:ext cx="1780147" cy="3321076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9F7EBE42-DE63-24EB-A614-DF6DEDDB3990}"/>
              </a:ext>
            </a:extLst>
          </p:cNvPr>
          <p:cNvCxnSpPr>
            <a:cxnSpLocks/>
            <a:stCxn id="18" idx="3"/>
            <a:endCxn id="27" idx="3"/>
          </p:cNvCxnSpPr>
          <p:nvPr/>
        </p:nvCxnSpPr>
        <p:spPr>
          <a:xfrm>
            <a:off x="8426248" y="1632556"/>
            <a:ext cx="1780147" cy="374492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FD2856A9-2741-733E-894B-0987021AEB7C}"/>
              </a:ext>
            </a:extLst>
          </p:cNvPr>
          <p:cNvCxnSpPr>
            <a:cxnSpLocks/>
            <a:stCxn id="18" idx="3"/>
            <a:endCxn id="28" idx="3"/>
          </p:cNvCxnSpPr>
          <p:nvPr/>
        </p:nvCxnSpPr>
        <p:spPr>
          <a:xfrm>
            <a:off x="8426248" y="1632556"/>
            <a:ext cx="1780147" cy="418260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2F0387A5-880B-5800-DBE6-29279597E804}"/>
              </a:ext>
            </a:extLst>
          </p:cNvPr>
          <p:cNvCxnSpPr>
            <a:cxnSpLocks/>
            <a:stCxn id="18" idx="3"/>
            <a:endCxn id="29" idx="3"/>
          </p:cNvCxnSpPr>
          <p:nvPr/>
        </p:nvCxnSpPr>
        <p:spPr>
          <a:xfrm>
            <a:off x="8426248" y="1632556"/>
            <a:ext cx="1780147" cy="4621099"/>
          </a:xfrm>
          <a:prstGeom prst="bentConnector3">
            <a:avLst>
              <a:gd name="adj1" fmla="val 11284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191E163E-766F-ABA8-355A-6477045473DC}"/>
              </a:ext>
            </a:extLst>
          </p:cNvPr>
          <p:cNvCxnSpPr>
            <a:stCxn id="9" idx="1"/>
            <a:endCxn id="11" idx="1"/>
          </p:cNvCxnSpPr>
          <p:nvPr/>
        </p:nvCxnSpPr>
        <p:spPr>
          <a:xfrm rot="10800000" flipV="1">
            <a:off x="1995840" y="1631746"/>
            <a:ext cx="1769905" cy="677679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="" xmlns:a16="http://schemas.microsoft.com/office/drawing/2014/main" id="{1A46347C-54FA-CC9F-CA8D-40818AAB453C}"/>
              </a:ext>
            </a:extLst>
          </p:cNvPr>
          <p:cNvCxnSpPr>
            <a:cxnSpLocks/>
            <a:stCxn id="9" idx="1"/>
            <a:endCxn id="10" idx="1"/>
          </p:cNvCxnSpPr>
          <p:nvPr/>
        </p:nvCxnSpPr>
        <p:spPr>
          <a:xfrm rot="10800000" flipV="1">
            <a:off x="1995840" y="1631746"/>
            <a:ext cx="1769905" cy="1126731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61E839C4-DA26-5DA2-2322-A362AC30CE20}"/>
              </a:ext>
            </a:extLst>
          </p:cNvPr>
          <p:cNvCxnSpPr>
            <a:cxnSpLocks/>
            <a:stCxn id="9" idx="1"/>
            <a:endCxn id="13" idx="1"/>
          </p:cNvCxnSpPr>
          <p:nvPr/>
        </p:nvCxnSpPr>
        <p:spPr>
          <a:xfrm rot="10800000" flipV="1">
            <a:off x="1995840" y="1631746"/>
            <a:ext cx="1769905" cy="1576173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="" xmlns:a16="http://schemas.microsoft.com/office/drawing/2014/main" id="{7B888344-CBA0-9E62-B6EC-75657074AC88}"/>
              </a:ext>
            </a:extLst>
          </p:cNvPr>
          <p:cNvCxnSpPr>
            <a:cxnSpLocks/>
            <a:stCxn id="9" idx="1"/>
            <a:endCxn id="12" idx="1"/>
          </p:cNvCxnSpPr>
          <p:nvPr/>
        </p:nvCxnSpPr>
        <p:spPr>
          <a:xfrm rot="10800000" flipV="1">
            <a:off x="1995840" y="1631746"/>
            <a:ext cx="1769905" cy="1997892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="" xmlns:a16="http://schemas.microsoft.com/office/drawing/2014/main" id="{49AEAD96-487F-9F8F-AB99-EBEF022E6962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V="1">
            <a:off x="1995840" y="1631746"/>
            <a:ext cx="1769905" cy="243537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="" xmlns:a16="http://schemas.microsoft.com/office/drawing/2014/main" id="{D82F54BE-2A4E-A833-D652-B9592BE8FFC6}"/>
              </a:ext>
            </a:extLst>
          </p:cNvPr>
          <p:cNvCxnSpPr>
            <a:cxnSpLocks/>
            <a:stCxn id="9" idx="1"/>
            <a:endCxn id="19" idx="1"/>
          </p:cNvCxnSpPr>
          <p:nvPr/>
        </p:nvCxnSpPr>
        <p:spPr>
          <a:xfrm rot="10800000" flipV="1">
            <a:off x="1995840" y="1631746"/>
            <a:ext cx="1769905" cy="2872038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="" xmlns:a16="http://schemas.microsoft.com/office/drawing/2014/main" id="{A814A95C-5F68-39BF-0DEB-B558E9A5D612}"/>
              </a:ext>
            </a:extLst>
          </p:cNvPr>
          <p:cNvCxnSpPr>
            <a:cxnSpLocks/>
            <a:stCxn id="9" idx="1"/>
            <a:endCxn id="14" idx="1"/>
          </p:cNvCxnSpPr>
          <p:nvPr/>
        </p:nvCxnSpPr>
        <p:spPr>
          <a:xfrm rot="10800000" flipV="1">
            <a:off x="1995840" y="1631746"/>
            <a:ext cx="1769905" cy="3316388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06EDBA90-0E45-3659-5839-D0BCCA1DE545}"/>
              </a:ext>
            </a:extLst>
          </p:cNvPr>
          <p:cNvCxnSpPr>
            <a:cxnSpLocks/>
            <a:stCxn id="9" idx="1"/>
            <a:endCxn id="15" idx="1"/>
          </p:cNvCxnSpPr>
          <p:nvPr/>
        </p:nvCxnSpPr>
        <p:spPr>
          <a:xfrm rot="10800000" flipV="1">
            <a:off x="1995840" y="1631746"/>
            <a:ext cx="1769905" cy="3756524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="" xmlns:a16="http://schemas.microsoft.com/office/drawing/2014/main" id="{E0E5FF75-5D65-7A2E-0B3E-B7FB58120CD8}"/>
              </a:ext>
            </a:extLst>
          </p:cNvPr>
          <p:cNvCxnSpPr>
            <a:cxnSpLocks/>
            <a:stCxn id="9" idx="1"/>
            <a:endCxn id="16" idx="1"/>
          </p:cNvCxnSpPr>
          <p:nvPr/>
        </p:nvCxnSpPr>
        <p:spPr>
          <a:xfrm rot="10800000" flipV="1">
            <a:off x="1995840" y="1631746"/>
            <a:ext cx="1769905" cy="418411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="" xmlns:a16="http://schemas.microsoft.com/office/drawing/2014/main" id="{2730247C-5D20-5137-B2B6-C87128DA72E6}"/>
              </a:ext>
            </a:extLst>
          </p:cNvPr>
          <p:cNvCxnSpPr>
            <a:cxnSpLocks/>
            <a:stCxn id="9" idx="1"/>
            <a:endCxn id="30" idx="1"/>
          </p:cNvCxnSpPr>
          <p:nvPr/>
        </p:nvCxnSpPr>
        <p:spPr>
          <a:xfrm rot="10800000" flipV="1">
            <a:off x="1995840" y="1631746"/>
            <a:ext cx="1769905" cy="4645516"/>
          </a:xfrm>
          <a:prstGeom prst="bentConnector3">
            <a:avLst>
              <a:gd name="adj1" fmla="val 112916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9B1A7B3-936E-EE04-7B79-E191D1A3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853-E95E-42FC-91DA-3DD8D4741CA7}" type="slidenum">
              <a:rPr lang="ar-SA" altLang="en-US" smtClean="0"/>
              <a:pPr/>
              <a:t>26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391E40-1DBF-2391-983A-49DAE7704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71" y="0"/>
            <a:ext cx="5642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3084" y="2746913"/>
            <a:ext cx="10363200" cy="1009161"/>
          </a:xfrm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APPLICATIONS  in  OPHTHALMOLOGY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CBF3-E9A7-4EFE-8A11-280E6E4D0535}" type="slidenum">
              <a:rPr lang="ar-SA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2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5616AD-6B87-29B3-8EB0-F4A389C8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5" y="1347186"/>
            <a:ext cx="10363200" cy="2027386"/>
          </a:xfrm>
          <a:ln>
            <a:solidFill>
              <a:srgbClr val="00FF00"/>
            </a:solidFill>
          </a:ln>
        </p:spPr>
        <p:txBody>
          <a:bodyPr/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Gene  therapy 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MULTIPLE DISEASES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3FC363-4116-FFFC-3E16-5B040080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28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2" y="3886201"/>
            <a:ext cx="71519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FF00"/>
                </a:solidFill>
              </a:rPr>
              <a:t>HEREDITARY  EYE  DISEASES</a:t>
            </a:r>
            <a:endParaRPr lang="ar-SY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2" y="5044161"/>
            <a:ext cx="71519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FF00"/>
                </a:solidFill>
              </a:rPr>
              <a:t>MACULAR  DEGENERATION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6125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7A1AB-1937-DFBF-CB59-7ED3E6F9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29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CFEF1-AC57-FE97-04D5-6818972C7BFA}"/>
              </a:ext>
            </a:extLst>
          </p:cNvPr>
          <p:cNvSpPr txBox="1"/>
          <p:nvPr/>
        </p:nvSpPr>
        <p:spPr>
          <a:xfrm>
            <a:off x="1997612" y="534572"/>
            <a:ext cx="860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“INHERITED  RETINAL  DEGENERATION”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9C84BF-8828-CFF5-FD6A-5F1DEF6A601F}"/>
              </a:ext>
            </a:extLst>
          </p:cNvPr>
          <p:cNvSpPr txBox="1"/>
          <p:nvPr/>
        </p:nvSpPr>
        <p:spPr>
          <a:xfrm>
            <a:off x="2753751" y="1590855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RETINITIS  PIGMENTOSA  (RP)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0F6CB6-D6A4-205D-E41C-9DBDF89076CE}"/>
              </a:ext>
            </a:extLst>
          </p:cNvPr>
          <p:cNvSpPr txBox="1"/>
          <p:nvPr/>
        </p:nvSpPr>
        <p:spPr>
          <a:xfrm>
            <a:off x="2753751" y="2230189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  CONGENITAL  AMAUROSIS   (LCA)</a:t>
            </a:r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4873BF-891B-5FEF-2DF2-EAA6FE04B904}"/>
              </a:ext>
            </a:extLst>
          </p:cNvPr>
          <p:cNvSpPr txBox="1"/>
          <p:nvPr/>
        </p:nvSpPr>
        <p:spPr>
          <a:xfrm>
            <a:off x="2753751" y="2794683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USHER  SYNDROME    (USH)</a:t>
            </a:r>
            <a:endParaRPr lang="en-US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B0057F-D86D-4DE3-A3C8-31A260B50FCA}"/>
              </a:ext>
            </a:extLst>
          </p:cNvPr>
          <p:cNvSpPr txBox="1"/>
          <p:nvPr/>
        </p:nvSpPr>
        <p:spPr>
          <a:xfrm>
            <a:off x="2753751" y="3384108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CONGENITAL  STATIONARY  NOIGHT  BLINDNESS  (CSNB)</a:t>
            </a:r>
            <a:endParaRPr lang="en-US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8B7242-4041-D77A-61D7-E2D039A0DD19}"/>
              </a:ext>
            </a:extLst>
          </p:cNvPr>
          <p:cNvSpPr txBox="1"/>
          <p:nvPr/>
        </p:nvSpPr>
        <p:spPr>
          <a:xfrm>
            <a:off x="2753751" y="3963059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VITELLIFORM  MACULAR  DYSTROPHY    </a:t>
            </a:r>
            <a:endParaRPr lang="en-US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4AF8FB-AD5F-2E1B-3E62-0DFB79E0A7C6}"/>
              </a:ext>
            </a:extLst>
          </p:cNvPr>
          <p:cNvSpPr txBox="1"/>
          <p:nvPr/>
        </p:nvSpPr>
        <p:spPr>
          <a:xfrm>
            <a:off x="2753751" y="5057086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 RELATED MACULAR  DEGENERATION  AMD</a:t>
            </a:r>
            <a:endParaRPr lang="en-US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E0CD2E-42DC-D376-6270-78A1AC24CAF1}"/>
              </a:ext>
            </a:extLst>
          </p:cNvPr>
          <p:cNvSpPr txBox="1"/>
          <p:nvPr/>
        </p:nvSpPr>
        <p:spPr>
          <a:xfrm>
            <a:off x="2753751" y="5646511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  HEREDITARY OPTIC NEUROPATHY  LHON</a:t>
            </a:r>
            <a:endParaRPr lang="en-US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5BE7F1-51C2-69E9-28AF-CF35EB67D6BA}"/>
              </a:ext>
            </a:extLst>
          </p:cNvPr>
          <p:cNvSpPr txBox="1"/>
          <p:nvPr/>
        </p:nvSpPr>
        <p:spPr>
          <a:xfrm>
            <a:off x="2753751" y="4542010"/>
            <a:ext cx="7174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STARGARDR DISEASE</a:t>
            </a:r>
          </a:p>
        </p:txBody>
      </p:sp>
    </p:spTree>
    <p:extLst>
      <p:ext uri="{BB962C8B-B14F-4D97-AF65-F5344CB8AC3E}">
        <p14:creationId xmlns:p14="http://schemas.microsoft.com/office/powerpoint/2010/main" val="34573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="" xmlns:a16="http://schemas.microsoft.com/office/drawing/2014/main" id="{9D57E101-2D07-C6E1-40E5-201C2EE33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38200"/>
            <a:ext cx="8153400" cy="4876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NEOPLASM  IS  </a:t>
            </a:r>
            <a:r>
              <a:rPr lang="en-US" altLang="en-US" sz="26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MASS  OF  TISSUES  THE GROWTH OF WHICH EXCEEDS</a:t>
            </a:r>
            <a:b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UNCOORDINATED WITH THAT OF THE NORMAL TISSUES AND PERSISTS IN THE SAME EXCESSIVE MANNER AFTER SESSATION OF THE </a:t>
            </a:r>
            <a:r>
              <a:rPr lang="en-US" altLang="en-US" sz="26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EVOKED THE CHANGE </a:t>
            </a:r>
            <a:b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915" name="Rectangle 3">
            <a:extLst>
              <a:ext uri="{FF2B5EF4-FFF2-40B4-BE49-F238E27FC236}">
                <a16:creationId xmlns="" xmlns:a16="http://schemas.microsoft.com/office/drawing/2014/main" id="{4EE7F0F6-A701-B983-9BF6-7E59119D5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805363"/>
            <a:ext cx="288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WILLIS 1952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 autoUpdateAnimBg="0"/>
      <p:bldP spid="16691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7A1AB-1937-DFBF-CB59-7ED3E6F9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CFEF1-AC57-FE97-04D5-6818972C7BFA}"/>
              </a:ext>
            </a:extLst>
          </p:cNvPr>
          <p:cNvSpPr txBox="1"/>
          <p:nvPr/>
        </p:nvSpPr>
        <p:spPr>
          <a:xfrm>
            <a:off x="1997612" y="534572"/>
            <a:ext cx="860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</a:rPr>
              <a:t>IMMENSE  </a:t>
            </a:r>
            <a:r>
              <a:rPr lang="en-US" sz="3200" b="1" dirty="0">
                <a:solidFill>
                  <a:srgbClr val="FF0000"/>
                </a:solidFill>
              </a:rPr>
              <a:t>GENETIC  HETEROGENEITY  </a:t>
            </a:r>
            <a:r>
              <a:rPr lang="en-US" sz="3200" b="1" dirty="0">
                <a:solidFill>
                  <a:srgbClr val="00FF00"/>
                </a:solidFill>
              </a:rPr>
              <a:t>INHERENT  IN  THIS  GROUP  OF  CONDITIONS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9C84BF-8828-CFF5-FD6A-5F1DEF6A601F}"/>
              </a:ext>
            </a:extLst>
          </p:cNvPr>
          <p:cNvSpPr txBox="1"/>
          <p:nvPr/>
        </p:nvSpPr>
        <p:spPr>
          <a:xfrm>
            <a:off x="2715065" y="3167390"/>
            <a:ext cx="71745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~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250  GENES  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0F6CB6-D6A4-205D-E41C-9DBDF89076CE}"/>
              </a:ext>
            </a:extLst>
          </p:cNvPr>
          <p:cNvSpPr txBox="1"/>
          <p:nvPr/>
        </p:nvSpPr>
        <p:spPr>
          <a:xfrm>
            <a:off x="2753751" y="4482052"/>
            <a:ext cx="7174522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INHERITED  </a:t>
            </a:r>
          </a:p>
          <a:p>
            <a:pPr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 FASHION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="" xmlns:a16="http://schemas.microsoft.com/office/drawing/2014/main" id="{A07C85DD-BAF6-1194-9426-D0C03D234C76}"/>
              </a:ext>
            </a:extLst>
          </p:cNvPr>
          <p:cNvSpPr/>
          <p:nvPr/>
        </p:nvSpPr>
        <p:spPr bwMode="auto">
          <a:xfrm>
            <a:off x="5950634" y="2326759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23F92785-E3CC-0473-E4DF-D04BB7D3923C}"/>
              </a:ext>
            </a:extLst>
          </p:cNvPr>
          <p:cNvSpPr/>
          <p:nvPr/>
        </p:nvSpPr>
        <p:spPr bwMode="auto">
          <a:xfrm>
            <a:off x="5950634" y="3781452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7A1AB-1937-DFBF-CB59-7ED3E6F9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31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CFEF1-AC57-FE97-04D5-6818972C7BFA}"/>
              </a:ext>
            </a:extLst>
          </p:cNvPr>
          <p:cNvSpPr txBox="1"/>
          <p:nvPr/>
        </p:nvSpPr>
        <p:spPr>
          <a:xfrm>
            <a:off x="1871003" y="662387"/>
            <a:ext cx="860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</a:rPr>
              <a:t>RETINITIS  PIGMENTOSA  (RP)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9C84BF-8828-CFF5-FD6A-5F1DEF6A601F}"/>
              </a:ext>
            </a:extLst>
          </p:cNvPr>
          <p:cNvSpPr txBox="1"/>
          <p:nvPr/>
        </p:nvSpPr>
        <p:spPr>
          <a:xfrm>
            <a:off x="2715065" y="2351465"/>
            <a:ext cx="7174522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~  </a:t>
            </a:r>
            <a:r>
              <a:rPr lang="en-US" sz="2800" b="1" dirty="0">
                <a:solidFill>
                  <a:srgbClr val="FF0000"/>
                </a:solidFill>
              </a:rPr>
              <a:t>60  DISEASE-CAUSING GENES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IMPLICATED  TO  DATE 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WWW.SPH.UTH.EDU/RETNET/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0F6CB6-D6A4-205D-E41C-9DBDF89076CE}"/>
              </a:ext>
            </a:extLst>
          </p:cNvPr>
          <p:cNvSpPr txBox="1"/>
          <p:nvPr/>
        </p:nvSpPr>
        <p:spPr>
          <a:xfrm>
            <a:off x="2715065" y="4461273"/>
            <a:ext cx="3235568" cy="89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XlRP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RP2  GENE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="" xmlns:a16="http://schemas.microsoft.com/office/drawing/2014/main" id="{A07C85DD-BAF6-1194-9426-D0C03D234C76}"/>
              </a:ext>
            </a:extLst>
          </p:cNvPr>
          <p:cNvSpPr/>
          <p:nvPr/>
        </p:nvSpPr>
        <p:spPr bwMode="auto">
          <a:xfrm>
            <a:off x="5950634" y="1595240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23F92785-E3CC-0473-E4DF-D04BB7D3923C}"/>
              </a:ext>
            </a:extLst>
          </p:cNvPr>
          <p:cNvSpPr/>
          <p:nvPr/>
        </p:nvSpPr>
        <p:spPr bwMode="auto">
          <a:xfrm rot="2595863">
            <a:off x="5340668" y="3791249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8BBA87-9A76-DF94-C619-67A02A015D2A}"/>
              </a:ext>
            </a:extLst>
          </p:cNvPr>
          <p:cNvSpPr txBox="1"/>
          <p:nvPr/>
        </p:nvSpPr>
        <p:spPr>
          <a:xfrm>
            <a:off x="6105378" y="4461273"/>
            <a:ext cx="3784209" cy="89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Rhodopsin (RHO)  GENE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F3D3ED35-93DD-9656-6149-23B5A3C59B13}"/>
              </a:ext>
            </a:extLst>
          </p:cNvPr>
          <p:cNvSpPr/>
          <p:nvPr/>
        </p:nvSpPr>
        <p:spPr bwMode="auto">
          <a:xfrm rot="19010850">
            <a:off x="6560441" y="3791359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7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7A1AB-1937-DFBF-CB59-7ED3E6F9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CFEF1-AC57-FE97-04D5-6818972C7BFA}"/>
              </a:ext>
            </a:extLst>
          </p:cNvPr>
          <p:cNvSpPr txBox="1"/>
          <p:nvPr/>
        </p:nvSpPr>
        <p:spPr>
          <a:xfrm>
            <a:off x="1997612" y="534572"/>
            <a:ext cx="8609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Genotypic  characterization  </a:t>
            </a:r>
            <a:r>
              <a:rPr lang="en-US" sz="2800" b="1" dirty="0">
                <a:solidFill>
                  <a:srgbClr val="00FF00"/>
                </a:solidFill>
              </a:rPr>
              <a:t>of  </a:t>
            </a:r>
          </a:p>
          <a:p>
            <a:pPr algn="ctr"/>
            <a:r>
              <a:rPr lang="en-US" sz="2800" b="1" dirty="0">
                <a:solidFill>
                  <a:srgbClr val="00FF00"/>
                </a:solidFill>
              </a:rPr>
              <a:t>Disease-Causing  Mutations</a:t>
            </a:r>
          </a:p>
          <a:p>
            <a:pPr algn="ctr"/>
            <a:r>
              <a:rPr lang="en-US" sz="2800" b="1" dirty="0">
                <a:solidFill>
                  <a:srgbClr val="00FF00"/>
                </a:solidFill>
              </a:rPr>
              <a:t>A  </a:t>
            </a:r>
            <a:r>
              <a:rPr lang="en-US" sz="2800" b="1" dirty="0">
                <a:solidFill>
                  <a:srgbClr val="FF0000"/>
                </a:solidFill>
              </a:rPr>
              <a:t>prerequisite</a:t>
            </a:r>
            <a:r>
              <a:rPr lang="en-US" sz="2800" b="1" dirty="0">
                <a:solidFill>
                  <a:srgbClr val="00FF00"/>
                </a:solidFill>
              </a:rPr>
              <a:t>  when  designing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Gene  Therapies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4E1D2A-ED27-47D7-3E9D-9EFDFC3BDF95}"/>
              </a:ext>
            </a:extLst>
          </p:cNvPr>
          <p:cNvSpPr txBox="1"/>
          <p:nvPr/>
        </p:nvSpPr>
        <p:spPr>
          <a:xfrm>
            <a:off x="2753751" y="2977360"/>
            <a:ext cx="717452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RETINAL  MICROARRAYS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334A7F-A9BB-C34F-E835-AF0E2500F15E}"/>
              </a:ext>
            </a:extLst>
          </p:cNvPr>
          <p:cNvSpPr txBox="1"/>
          <p:nvPr/>
        </p:nvSpPr>
        <p:spPr>
          <a:xfrm>
            <a:off x="2753751" y="4254384"/>
            <a:ext cx="717452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NGS</a:t>
            </a:r>
            <a:endParaRPr lang="en-US" sz="3200" b="1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BE3F55-4CAC-3830-7A8C-F91B1F557EED}"/>
              </a:ext>
            </a:extLst>
          </p:cNvPr>
          <p:cNvSpPr txBox="1"/>
          <p:nvPr/>
        </p:nvSpPr>
        <p:spPr>
          <a:xfrm>
            <a:off x="2753751" y="5562799"/>
            <a:ext cx="717452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</a:rPr>
              <a:t>EXOME  &amp;  WHOLE  GENOME  SEQUENCING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255AFFA0-BFF7-80FB-BE30-D6AEEF55294F}"/>
              </a:ext>
            </a:extLst>
          </p:cNvPr>
          <p:cNvSpPr/>
          <p:nvPr/>
        </p:nvSpPr>
        <p:spPr bwMode="auto">
          <a:xfrm>
            <a:off x="5950634" y="2326759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B97C57D7-E983-CAFF-27DE-12947F71B91C}"/>
              </a:ext>
            </a:extLst>
          </p:cNvPr>
          <p:cNvSpPr/>
          <p:nvPr/>
        </p:nvSpPr>
        <p:spPr bwMode="auto">
          <a:xfrm>
            <a:off x="5950634" y="3585838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01913C34-ADD1-B0BE-C34C-D51D37AE334A}"/>
              </a:ext>
            </a:extLst>
          </p:cNvPr>
          <p:cNvSpPr/>
          <p:nvPr/>
        </p:nvSpPr>
        <p:spPr bwMode="auto">
          <a:xfrm>
            <a:off x="5950634" y="4886565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27A1AB-1937-DFBF-CB59-7ED3E6F9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CFEF1-AC57-FE97-04D5-6818972C7BFA}"/>
              </a:ext>
            </a:extLst>
          </p:cNvPr>
          <p:cNvSpPr txBox="1"/>
          <p:nvPr/>
        </p:nvSpPr>
        <p:spPr>
          <a:xfrm>
            <a:off x="1869415" y="298873"/>
            <a:ext cx="9030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GENE  THERAPY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for 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Dominantly-Inherited  Retinal  Degeneration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0F6CB6-D6A4-205D-E41C-9DBDF89076CE}"/>
              </a:ext>
            </a:extLst>
          </p:cNvPr>
          <p:cNvSpPr txBox="1"/>
          <p:nvPr/>
        </p:nvSpPr>
        <p:spPr>
          <a:xfrm>
            <a:off x="1057835" y="2560758"/>
            <a:ext cx="474936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PRIMARY GENETIC DEFECT</a:t>
            </a:r>
            <a:endParaRPr lang="en-US" sz="2400" b="1" dirty="0">
              <a:solidFill>
                <a:srgbClr val="00FF00"/>
              </a:solidFill>
              <a:effectLst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23F92785-E3CC-0473-E4DF-D04BB7D3923C}"/>
              </a:ext>
            </a:extLst>
          </p:cNvPr>
          <p:cNvSpPr/>
          <p:nvPr/>
        </p:nvSpPr>
        <p:spPr bwMode="auto">
          <a:xfrm rot="2595863">
            <a:off x="4515916" y="1890734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8BBA87-9A76-DF94-C619-67A02A015D2A}"/>
              </a:ext>
            </a:extLst>
          </p:cNvPr>
          <p:cNvSpPr txBox="1"/>
          <p:nvPr/>
        </p:nvSpPr>
        <p:spPr>
          <a:xfrm>
            <a:off x="6384800" y="2560758"/>
            <a:ext cx="489279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SECONDARY EFFECTS</a:t>
            </a:r>
            <a:endParaRPr lang="en-US" sz="2400" b="1" dirty="0">
              <a:solidFill>
                <a:srgbClr val="00FF00"/>
              </a:solidFill>
              <a:effectLst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F3D3ED35-93DD-9656-6149-23B5A3C59B13}"/>
              </a:ext>
            </a:extLst>
          </p:cNvPr>
          <p:cNvSpPr/>
          <p:nvPr/>
        </p:nvSpPr>
        <p:spPr bwMode="auto">
          <a:xfrm rot="19010850">
            <a:off x="7385193" y="1890844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A937E368-2022-893F-1398-823A384E2660}"/>
              </a:ext>
            </a:extLst>
          </p:cNvPr>
          <p:cNvSpPr/>
          <p:nvPr/>
        </p:nvSpPr>
        <p:spPr bwMode="auto">
          <a:xfrm>
            <a:off x="3229316" y="3655100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63B4DC-C784-A189-4800-8D4972622AB4}"/>
              </a:ext>
            </a:extLst>
          </p:cNvPr>
          <p:cNvSpPr txBox="1"/>
          <p:nvPr/>
        </p:nvSpPr>
        <p:spPr>
          <a:xfrm>
            <a:off x="1454214" y="4351407"/>
            <a:ext cx="40859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 SUPPRESSION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C0E070-4EC6-9C11-3CE6-2CDCE779D34C}"/>
              </a:ext>
            </a:extLst>
          </p:cNvPr>
          <p:cNvSpPr txBox="1"/>
          <p:nvPr/>
        </p:nvSpPr>
        <p:spPr>
          <a:xfrm>
            <a:off x="1422768" y="5136485"/>
            <a:ext cx="41174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 AUGMENTATION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5AAB2F-75C5-4283-77B5-85645FF099FE}"/>
              </a:ext>
            </a:extLst>
          </p:cNvPr>
          <p:cNvSpPr txBox="1"/>
          <p:nvPr/>
        </p:nvSpPr>
        <p:spPr>
          <a:xfrm>
            <a:off x="1422768" y="5921563"/>
            <a:ext cx="41174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 REPLACEMENT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28768380-65CB-E9EE-B668-A18CFB639654}"/>
              </a:ext>
            </a:extLst>
          </p:cNvPr>
          <p:cNvSpPr/>
          <p:nvPr/>
        </p:nvSpPr>
        <p:spPr bwMode="auto">
          <a:xfrm>
            <a:off x="8590901" y="3670489"/>
            <a:ext cx="450166" cy="6448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0262C8-3A9C-4A35-281D-310ACCB92227}"/>
              </a:ext>
            </a:extLst>
          </p:cNvPr>
          <p:cNvSpPr txBox="1"/>
          <p:nvPr/>
        </p:nvSpPr>
        <p:spPr>
          <a:xfrm>
            <a:off x="6651814" y="4366796"/>
            <a:ext cx="441063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NEUROTROPHIC  FACTORS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0E7D55-FCB3-D090-EE25-1D9A471B331E}"/>
              </a:ext>
            </a:extLst>
          </p:cNvPr>
          <p:cNvSpPr txBox="1"/>
          <p:nvPr/>
        </p:nvSpPr>
        <p:spPr>
          <a:xfrm>
            <a:off x="6784353" y="5151874"/>
            <a:ext cx="41174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MODULATING CELLULAR STRESS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79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0" grpId="0" animBg="1"/>
      <p:bldP spid="11" grpId="0" animBg="1"/>
      <p:bldP spid="12" grpId="0" animBg="1"/>
      <p:bldP spid="13" grpId="0" build="allAtOnce" animBg="1"/>
      <p:bldP spid="14" grpId="0" build="allAtOnce" animBg="1"/>
      <p:bldP spid="15" grpId="0" build="allAtOnce" animBg="1"/>
      <p:bldP spid="16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5616AD-6B87-29B3-8EB0-F4A389C8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5" y="1989443"/>
            <a:ext cx="10363200" cy="1439558"/>
          </a:xfrm>
          <a:ln>
            <a:solidFill>
              <a:srgbClr val="00FF00"/>
            </a:solidFill>
          </a:ln>
        </p:spPr>
        <p:txBody>
          <a:bodyPr/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RECOMBINANT  VIRUS-MEDIATED  GENE  DELIVERY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3FC363-4116-FFFC-3E16-5B040080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34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4B2129-B6F2-0355-AB97-34FEDC639176}"/>
              </a:ext>
            </a:extLst>
          </p:cNvPr>
          <p:cNvSpPr/>
          <p:nvPr/>
        </p:nvSpPr>
        <p:spPr>
          <a:xfrm>
            <a:off x="1900519" y="4225131"/>
            <a:ext cx="8821270" cy="12239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00"/>
                </a:solidFill>
              </a:rPr>
              <a:t>ADENO-ASSOCIATED VIRUSES  (AAV)</a:t>
            </a:r>
            <a:endParaRPr lang="ar-SY" sz="4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 BIOPSY</a:t>
            </a:r>
            <a:endParaRPr lang="ar-SY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99B6-2702-40B3-804A-ACC097CBF9CE}" type="slidenum">
              <a:rPr lang="ar-SA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1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A5084D5-603F-5AD6-E8EA-8104377E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3744913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CD09F6-FE0D-CF2C-5D39-4E8C0056D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2390776"/>
            <a:ext cx="200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Biopsy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C1C488-E37F-DC8B-B06C-BFBE94E9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4" y="2378076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Cytology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22F5AF-5893-F6B6-DC99-DB652E7A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2378076"/>
            <a:ext cx="219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Studies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51CD62-5BFC-FD6B-9F2F-98E7BF61CAD1}"/>
              </a:ext>
            </a:extLst>
          </p:cNvPr>
          <p:cNvSpPr/>
          <p:nvPr/>
        </p:nvSpPr>
        <p:spPr>
          <a:xfrm>
            <a:off x="3282951" y="1231901"/>
            <a:ext cx="5476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History &amp; Clinical Presentation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684554-0219-55BB-C0A0-AC9AF2AD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4" y="152401"/>
            <a:ext cx="2890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Patient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BFA6168-97F4-A9B3-E62F-E0A7F3DC8724}"/>
              </a:ext>
            </a:extLst>
          </p:cNvPr>
          <p:cNvCxnSpPr/>
          <p:nvPr/>
        </p:nvCxnSpPr>
        <p:spPr>
          <a:xfrm>
            <a:off x="6003925" y="6223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="" xmlns:a16="http://schemas.microsoft.com/office/drawing/2014/main" id="{C54C0787-3AC0-C588-05A5-C1FB16B5E90D}"/>
              </a:ext>
            </a:extLst>
          </p:cNvPr>
          <p:cNvCxnSpPr/>
          <p:nvPr/>
        </p:nvCxnSpPr>
        <p:spPr>
          <a:xfrm rot="10800000" flipV="1">
            <a:off x="2830514" y="1517651"/>
            <a:ext cx="1131887" cy="8350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367EA492-6F19-983A-BB11-ECD837F9340A}"/>
              </a:ext>
            </a:extLst>
          </p:cNvPr>
          <p:cNvCxnSpPr/>
          <p:nvPr/>
        </p:nvCxnSpPr>
        <p:spPr>
          <a:xfrm>
            <a:off x="6003925" y="176847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="" xmlns:a16="http://schemas.microsoft.com/office/drawing/2014/main" id="{02AE8D7D-AAC7-0BA7-6B9C-786D6411649D}"/>
              </a:ext>
            </a:extLst>
          </p:cNvPr>
          <p:cNvCxnSpPr/>
          <p:nvPr/>
        </p:nvCxnSpPr>
        <p:spPr>
          <a:xfrm>
            <a:off x="8001001" y="1462088"/>
            <a:ext cx="1096963" cy="823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EC205958-0BCC-079D-12AF-8443EBDC161B}"/>
              </a:ext>
            </a:extLst>
          </p:cNvPr>
          <p:cNvCxnSpPr/>
          <p:nvPr/>
        </p:nvCxnSpPr>
        <p:spPr>
          <a:xfrm flipH="1">
            <a:off x="2854325" y="3352800"/>
            <a:ext cx="629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E070F3E8-B619-AD02-635B-7001DBB07198}"/>
              </a:ext>
            </a:extLst>
          </p:cNvPr>
          <p:cNvCxnSpPr/>
          <p:nvPr/>
        </p:nvCxnSpPr>
        <p:spPr>
          <a:xfrm>
            <a:off x="2854325" y="2895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DB53AE6B-9376-9CFB-47C0-740AF1885956}"/>
              </a:ext>
            </a:extLst>
          </p:cNvPr>
          <p:cNvCxnSpPr/>
          <p:nvPr/>
        </p:nvCxnSpPr>
        <p:spPr>
          <a:xfrm>
            <a:off x="9153525" y="2868613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="" xmlns:a16="http://schemas.microsoft.com/office/drawing/2014/main" id="{E15EE7FC-8206-2B6C-68AA-3CB96A2408CE}"/>
              </a:ext>
            </a:extLst>
          </p:cNvPr>
          <p:cNvCxnSpPr/>
          <p:nvPr/>
        </p:nvCxnSpPr>
        <p:spPr>
          <a:xfrm>
            <a:off x="6021388" y="4206875"/>
            <a:ext cx="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="" xmlns:a16="http://schemas.microsoft.com/office/drawing/2014/main" id="{BEE628F5-47D6-2544-45F1-AB065753EA9F}"/>
              </a:ext>
            </a:extLst>
          </p:cNvPr>
          <p:cNvCxnSpPr/>
          <p:nvPr/>
        </p:nvCxnSpPr>
        <p:spPr>
          <a:xfrm>
            <a:off x="6003925" y="2895601"/>
            <a:ext cx="0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696E2B6-9BA4-A55A-B427-95F9ADF9B01C}"/>
              </a:ext>
            </a:extLst>
          </p:cNvPr>
          <p:cNvSpPr/>
          <p:nvPr/>
        </p:nvSpPr>
        <p:spPr>
          <a:xfrm>
            <a:off x="7693026" y="3484563"/>
            <a:ext cx="2301875" cy="304641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Therapy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Immunotherapy 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Molecules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Molecules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042218F7-EE24-BEC6-1B24-45D406A1DD84}"/>
              </a:ext>
            </a:extLst>
          </p:cNvPr>
          <p:cNvSpPr/>
          <p:nvPr/>
        </p:nvSpPr>
        <p:spPr>
          <a:xfrm>
            <a:off x="4987926" y="5578476"/>
            <a:ext cx="1984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Management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C5A2BDE0-931C-717E-A6D9-1E49E0E91E03}"/>
              </a:ext>
            </a:extLst>
          </p:cNvPr>
          <p:cNvSpPr/>
          <p:nvPr/>
        </p:nvSpPr>
        <p:spPr>
          <a:xfrm>
            <a:off x="4926014" y="4776788"/>
            <a:ext cx="21367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Staging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="" xmlns:a16="http://schemas.microsoft.com/office/drawing/2014/main" id="{D1E7118B-897D-8F6A-0DAE-BFAB4801ACAD}"/>
              </a:ext>
            </a:extLst>
          </p:cNvPr>
          <p:cNvCxnSpPr/>
          <p:nvPr/>
        </p:nvCxnSpPr>
        <p:spPr>
          <a:xfrm>
            <a:off x="5994400" y="5321300"/>
            <a:ext cx="0" cy="363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14C45A7F-FCDE-DF3B-3526-73CE5E0C25A3}"/>
              </a:ext>
            </a:extLst>
          </p:cNvPr>
          <p:cNvSpPr/>
          <p:nvPr/>
        </p:nvSpPr>
        <p:spPr>
          <a:xfrm>
            <a:off x="2805114" y="3713163"/>
            <a:ext cx="2054225" cy="267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markers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CFDNA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CFRNA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Pt-Scan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70AF303-A074-6CA7-C838-9F919CEA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1776"/>
            <a:ext cx="254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Biopsy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15FBAC6-0935-053D-8219-7A008CEB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214313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Biopsy 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="" xmlns:a16="http://schemas.microsoft.com/office/drawing/2014/main" id="{00524BDD-49D8-8CD6-AA5C-58F958FFC498}"/>
              </a:ext>
            </a:extLst>
          </p:cNvPr>
          <p:cNvCxnSpPr/>
          <p:nvPr/>
        </p:nvCxnSpPr>
        <p:spPr>
          <a:xfrm rot="16200000" flipV="1">
            <a:off x="-310356" y="3212307"/>
            <a:ext cx="5303838" cy="1025525"/>
          </a:xfrm>
          <a:prstGeom prst="bentConnector3">
            <a:avLst>
              <a:gd name="adj1" fmla="val -158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="" xmlns:a16="http://schemas.microsoft.com/office/drawing/2014/main" id="{5986AB22-BB86-FA40-5C4D-D6D558C90B4E}"/>
              </a:ext>
            </a:extLst>
          </p:cNvPr>
          <p:cNvCxnSpPr/>
          <p:nvPr/>
        </p:nvCxnSpPr>
        <p:spPr>
          <a:xfrm rot="5400000" flipH="1" flipV="1">
            <a:off x="7386638" y="3551238"/>
            <a:ext cx="5448300" cy="231775"/>
          </a:xfrm>
          <a:prstGeom prst="bentConnector3">
            <a:avLst>
              <a:gd name="adj1" fmla="val -1375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4" grpId="0" animBg="1"/>
      <p:bldP spid="150" grpId="0"/>
      <p:bldP spid="151" grpId="0"/>
      <p:bldP spid="96" grpId="0" animBg="1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05B0B80-C55F-2288-FDE0-EA3FB197EAF4}"/>
              </a:ext>
            </a:extLst>
          </p:cNvPr>
          <p:cNvGrpSpPr>
            <a:grpSpLocks/>
          </p:cNvGrpSpPr>
          <p:nvPr/>
        </p:nvGrpSpPr>
        <p:grpSpPr bwMode="auto">
          <a:xfrm>
            <a:off x="1484313" y="163513"/>
            <a:ext cx="9131301" cy="6591300"/>
            <a:chOff x="-39616" y="163279"/>
            <a:chExt cx="9130700" cy="6590935"/>
          </a:xfrm>
        </p:grpSpPr>
        <p:pic>
          <p:nvPicPr>
            <p:cNvPr id="40963" name="Picture 31">
              <a:extLst>
                <a:ext uri="{FF2B5EF4-FFF2-40B4-BE49-F238E27FC236}">
                  <a16:creationId xmlns="" xmlns:a16="http://schemas.microsoft.com/office/drawing/2014/main" id="{9690291E-E8D5-DCFB-2290-E19DA317B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16" y="2571639"/>
              <a:ext cx="3242627" cy="118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4" name="Group 29">
              <a:extLst>
                <a:ext uri="{FF2B5EF4-FFF2-40B4-BE49-F238E27FC236}">
                  <a16:creationId xmlns="" xmlns:a16="http://schemas.microsoft.com/office/drawing/2014/main" id="{C2985903-1E83-6F31-CECB-48A29C7CA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16" y="163279"/>
              <a:ext cx="9005368" cy="6590935"/>
              <a:chOff x="85716" y="163279"/>
              <a:chExt cx="9005368" cy="65909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4FB2951-368D-578A-1C9A-4D3F3DAFDDB9}"/>
                  </a:ext>
                </a:extLst>
              </p:cNvPr>
              <p:cNvSpPr/>
              <p:nvPr/>
            </p:nvSpPr>
            <p:spPr>
              <a:xfrm>
                <a:off x="155634" y="163279"/>
                <a:ext cx="3135107" cy="461936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5050"/>
                    </a:solidFill>
                    <a:latin typeface="Sakkal Majalla" pitchFamily="2" charset="-78"/>
                    <a:cs typeface="Sakkal Majalla" pitchFamily="2" charset="-78"/>
                  </a:rPr>
                  <a:t>WHY LIQUID BIOPSY 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4419F22-FCB6-0FEC-D59D-0739802D90E1}"/>
                  </a:ext>
                </a:extLst>
              </p:cNvPr>
              <p:cNvSpPr/>
              <p:nvPr/>
            </p:nvSpPr>
            <p:spPr>
              <a:xfrm>
                <a:off x="4116187" y="163279"/>
                <a:ext cx="4843143" cy="44606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300" b="1" dirty="0">
                    <a:solidFill>
                      <a:srgbClr val="FF5050"/>
                    </a:solidFill>
                    <a:latin typeface="Sakkal Majalla" pitchFamily="2" charset="-78"/>
                    <a:ea typeface="+mj-ea"/>
                    <a:cs typeface="Sakkal Majalla" pitchFamily="2" charset="-78"/>
                  </a:rPr>
                  <a:t>TUMOR GENOTYPE EVOLVE DURING THERAPY </a:t>
                </a:r>
                <a:endParaRPr lang="en-US" sz="2300" b="1" dirty="0">
                  <a:solidFill>
                    <a:srgbClr val="FF505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967" name="Rectangle 12">
                <a:extLst>
                  <a:ext uri="{FF2B5EF4-FFF2-40B4-BE49-F238E27FC236}">
                    <a16:creationId xmlns="" xmlns:a16="http://schemas.microsoft.com/office/drawing/2014/main" id="{1222DBD2-A8E7-ED5C-C53E-93F06BC9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120" y="2498956"/>
                <a:ext cx="2858923" cy="1384995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Chemotherapy Eradicate Sensitive Cells </a:t>
                </a:r>
              </a:p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Resistant Cells Continue </a:t>
                </a:r>
              </a:p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to Grow &amp; Proliferate 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D67FD68-4706-09A9-F2F8-4F626D227449}"/>
                  </a:ext>
                </a:extLst>
              </p:cNvPr>
              <p:cNvSpPr/>
              <p:nvPr/>
            </p:nvSpPr>
            <p:spPr>
              <a:xfrm>
                <a:off x="1022352" y="4652480"/>
                <a:ext cx="2033454" cy="415902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marL="2286000" indent="-2286000" defTabSz="457200">
                  <a:spcBef>
                    <a:spcPct val="20000"/>
                  </a:spcBef>
                  <a:defRPr/>
                </a:pPr>
                <a:r>
                  <a:rPr lang="en-US" sz="2100" dirty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Stem Like Cancer Cells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4B192E4-CA80-E9FD-EC28-78019C1F9F74}"/>
                  </a:ext>
                </a:extLst>
              </p:cNvPr>
              <p:cNvSpPr/>
              <p:nvPr/>
            </p:nvSpPr>
            <p:spPr>
              <a:xfrm>
                <a:off x="5638498" y="4649306"/>
                <a:ext cx="3162092" cy="414314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100" dirty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New Clones Of Malignant Cells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EB062B68-8002-8B05-FD12-AB3F6C4403C3}"/>
                  </a:ext>
                </a:extLst>
              </p:cNvPr>
              <p:cNvSpPr/>
              <p:nvPr/>
            </p:nvSpPr>
            <p:spPr>
              <a:xfrm>
                <a:off x="155634" y="5281096"/>
                <a:ext cx="8635431" cy="414314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100" dirty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Hence The Solution is Blood-Based Analysis of CFDNA/RNA &amp; Over Time</a:t>
                </a:r>
              </a:p>
            </p:txBody>
          </p:sp>
          <p:sp>
            <p:nvSpPr>
              <p:cNvPr id="40971" name="TextBox 32">
                <a:extLst>
                  <a:ext uri="{FF2B5EF4-FFF2-40B4-BE49-F238E27FC236}">
                    <a16:creationId xmlns="" xmlns:a16="http://schemas.microsoft.com/office/drawing/2014/main" id="{5135198B-C9C6-BA3A-00A4-5B7B345DD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585" y="3788152"/>
                <a:ext cx="180787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defTabSz="4572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defTabSz="4572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defTabSz="4572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defTabSz="4572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defTabSz="4572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b="1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Liquid </a:t>
                </a:r>
              </a:p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b="1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Biopsy</a:t>
                </a:r>
              </a:p>
            </p:txBody>
          </p:sp>
          <p:sp>
            <p:nvSpPr>
              <p:cNvPr id="40972" name="TextBox 33">
                <a:extLst>
                  <a:ext uri="{FF2B5EF4-FFF2-40B4-BE49-F238E27FC236}">
                    <a16:creationId xmlns="" xmlns:a16="http://schemas.microsoft.com/office/drawing/2014/main" id="{0D59931A-C036-F6AC-F09C-0CE3FDC75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16" y="3794141"/>
                <a:ext cx="92904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defTabSz="457200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defTabSz="457200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defTabSz="457200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defTabSz="457200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defTabSz="457200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defTabSz="457200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Tissue</a:t>
                </a:r>
              </a:p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Biopsy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B4CCE120-73C4-8058-DEF8-D833C49D74F2}"/>
                  </a:ext>
                </a:extLst>
              </p:cNvPr>
              <p:cNvSpPr/>
              <p:nvPr/>
            </p:nvSpPr>
            <p:spPr>
              <a:xfrm>
                <a:off x="96901" y="2598369"/>
                <a:ext cx="969898" cy="119055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00">
                  <a:solidFill>
                    <a:schemeClr val="bg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6" name="Content Placeholder 6">
                <a:extLst>
                  <a:ext uri="{FF2B5EF4-FFF2-40B4-BE49-F238E27FC236}">
                    <a16:creationId xmlns="" xmlns:a16="http://schemas.microsoft.com/office/drawing/2014/main" id="{2C6B9265-B2E5-6FDB-8AEA-A10B49427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634" y="5825577"/>
                <a:ext cx="8935450" cy="928637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/>
                  <a:buNone/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New Standard, Liquid Biopsy: </a:t>
                </a:r>
              </a:p>
              <a:p>
                <a:pPr>
                  <a:buFont typeface="Arial"/>
                  <a:buNone/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Serial Blood Biopsies: Contain Dynamic DNA </a:t>
                </a:r>
                <a:r>
                  <a:rPr lang="en-US" sz="2100" b="1" u="sng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And</a:t>
                </a:r>
                <a:r>
                  <a:rPr lang="en-US" sz="21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RNA Information From All Tumor Sites/ Resistant Cells </a:t>
                </a:r>
              </a:p>
            </p:txBody>
          </p:sp>
          <p:sp>
            <p:nvSpPr>
              <p:cNvPr id="40975" name="Rectangle 2">
                <a:extLst>
                  <a:ext uri="{FF2B5EF4-FFF2-40B4-BE49-F238E27FC236}">
                    <a16:creationId xmlns="" xmlns:a16="http://schemas.microsoft.com/office/drawing/2014/main" id="{9D1E6232-7822-C61B-5FA6-3919A5145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799" y="994402"/>
                <a:ext cx="3294823" cy="73866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Perform Dynamic Genetic Surveillance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="" xmlns:a16="http://schemas.microsoft.com/office/drawing/2014/main" id="{1701390D-6583-4372-CF9A-DA66B4BE9669}"/>
                  </a:ext>
                </a:extLst>
              </p:cNvPr>
              <p:cNvCxnSpPr/>
              <p:nvPr/>
            </p:nvCxnSpPr>
            <p:spPr>
              <a:xfrm>
                <a:off x="3444718" y="363293"/>
                <a:ext cx="67146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="" xmlns:a16="http://schemas.microsoft.com/office/drawing/2014/main" id="{B1B71223-BC93-6B57-2316-E6DF0E89995C}"/>
                  </a:ext>
                </a:extLst>
              </p:cNvPr>
              <p:cNvCxnSpPr/>
              <p:nvPr/>
            </p:nvCxnSpPr>
            <p:spPr>
              <a:xfrm>
                <a:off x="6987785" y="656964"/>
                <a:ext cx="0" cy="2889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978" name="Rectangle 3">
                <a:extLst>
                  <a:ext uri="{FF2B5EF4-FFF2-40B4-BE49-F238E27FC236}">
                    <a16:creationId xmlns="" xmlns:a16="http://schemas.microsoft.com/office/drawing/2014/main" id="{E4D8FE86-D250-3AE8-673B-66F36F629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20" y="994402"/>
                <a:ext cx="4644380" cy="73866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Required Repeat Biopsies </a:t>
                </a:r>
              </a:p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en-US" sz="210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( Tissue May Not Be Available Any More)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EBFD2FFA-3BC9-371C-FFD0-25816612C7E7}"/>
                  </a:ext>
                </a:extLst>
              </p:cNvPr>
              <p:cNvCxnSpPr/>
              <p:nvPr/>
            </p:nvCxnSpPr>
            <p:spPr>
              <a:xfrm>
                <a:off x="1676359" y="1830062"/>
                <a:ext cx="0" cy="457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="" xmlns:a16="http://schemas.microsoft.com/office/drawing/2014/main" id="{F6602FDA-64F8-987E-F51E-E9E817EB3C15}"/>
                  </a:ext>
                </a:extLst>
              </p:cNvPr>
              <p:cNvCxnSpPr/>
              <p:nvPr/>
            </p:nvCxnSpPr>
            <p:spPr>
              <a:xfrm flipH="1">
                <a:off x="4840039" y="1339551"/>
                <a:ext cx="7222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0981" name="Group 89">
                <a:extLst>
                  <a:ext uri="{FF2B5EF4-FFF2-40B4-BE49-F238E27FC236}">
                    <a16:creationId xmlns="" xmlns:a16="http://schemas.microsoft.com/office/drawing/2014/main" id="{7E939AFF-65A3-0F47-D340-E9EDABDF59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5756" y="2614867"/>
                <a:ext cx="1648322" cy="1016084"/>
                <a:chOff x="7107130" y="2732763"/>
                <a:chExt cx="1837902" cy="1142768"/>
              </a:xfrm>
            </p:grpSpPr>
            <p:sp>
              <p:nvSpPr>
                <p:cNvPr id="54" name="Freeform 22">
                  <a:extLst>
                    <a:ext uri="{FF2B5EF4-FFF2-40B4-BE49-F238E27FC236}">
                      <a16:creationId xmlns="" xmlns:a16="http://schemas.microsoft.com/office/drawing/2014/main" id="{C6F4E28E-72C7-1C8E-0CB1-0E0335F96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750" y="3280157"/>
                  <a:ext cx="235405" cy="266015"/>
                </a:xfrm>
                <a:custGeom>
                  <a:avLst/>
                  <a:gdLst>
                    <a:gd name="T0" fmla="*/ 169 w 169"/>
                    <a:gd name="T1" fmla="*/ 84 h 168"/>
                    <a:gd name="T2" fmla="*/ 169 w 169"/>
                    <a:gd name="T3" fmla="*/ 84 h 168"/>
                    <a:gd name="T4" fmla="*/ 85 w 169"/>
                    <a:gd name="T5" fmla="*/ 168 h 168"/>
                    <a:gd name="T6" fmla="*/ 0 w 169"/>
                    <a:gd name="T7" fmla="*/ 84 h 168"/>
                    <a:gd name="T8" fmla="*/ 85 w 169"/>
                    <a:gd name="T9" fmla="*/ 0 h 168"/>
                    <a:gd name="T10" fmla="*/ 169 w 169"/>
                    <a:gd name="T11" fmla="*/ 8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" h="168">
                      <a:moveTo>
                        <a:pt x="169" y="84"/>
                      </a:moveTo>
                      <a:lnTo>
                        <a:pt x="169" y="84"/>
                      </a:lnTo>
                      <a:cubicBezTo>
                        <a:pt x="169" y="131"/>
                        <a:pt x="131" y="168"/>
                        <a:pt x="85" y="168"/>
                      </a:cubicBezTo>
                      <a:cubicBezTo>
                        <a:pt x="38" y="168"/>
                        <a:pt x="0" y="131"/>
                        <a:pt x="0" y="84"/>
                      </a:cubicBezTo>
                      <a:cubicBezTo>
                        <a:pt x="0" y="37"/>
                        <a:pt x="38" y="0"/>
                        <a:pt x="85" y="0"/>
                      </a:cubicBezTo>
                      <a:cubicBezTo>
                        <a:pt x="131" y="0"/>
                        <a:pt x="169" y="37"/>
                        <a:pt x="169" y="84"/>
                      </a:cubicBezTo>
                      <a:close/>
                    </a:path>
                  </a:pathLst>
                </a:custGeom>
                <a:solidFill>
                  <a:srgbClr val="70A0DA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  <p:sp>
              <p:nvSpPr>
                <p:cNvPr id="70" name="Freeform 37">
                  <a:extLst>
                    <a:ext uri="{FF2B5EF4-FFF2-40B4-BE49-F238E27FC236}">
                      <a16:creationId xmlns="" xmlns:a16="http://schemas.microsoft.com/office/drawing/2014/main" id="{24A09D32-EEA2-BD5C-FE43-5B5473310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8714" y="2732061"/>
                  <a:ext cx="235406" cy="271370"/>
                </a:xfrm>
                <a:custGeom>
                  <a:avLst/>
                  <a:gdLst>
                    <a:gd name="T0" fmla="*/ 168 w 168"/>
                    <a:gd name="T1" fmla="*/ 85 h 169"/>
                    <a:gd name="T2" fmla="*/ 168 w 168"/>
                    <a:gd name="T3" fmla="*/ 85 h 169"/>
                    <a:gd name="T4" fmla="*/ 84 w 168"/>
                    <a:gd name="T5" fmla="*/ 169 h 169"/>
                    <a:gd name="T6" fmla="*/ 0 w 168"/>
                    <a:gd name="T7" fmla="*/ 85 h 169"/>
                    <a:gd name="T8" fmla="*/ 84 w 168"/>
                    <a:gd name="T9" fmla="*/ 0 h 169"/>
                    <a:gd name="T10" fmla="*/ 168 w 168"/>
                    <a:gd name="T11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lnTo>
                        <a:pt x="168" y="85"/>
                      </a:lnTo>
                      <a:cubicBezTo>
                        <a:pt x="168" y="131"/>
                        <a:pt x="131" y="169"/>
                        <a:pt x="84" y="169"/>
                      </a:cubicBezTo>
                      <a:cubicBezTo>
                        <a:pt x="37" y="169"/>
                        <a:pt x="0" y="131"/>
                        <a:pt x="0" y="85"/>
                      </a:cubicBezTo>
                      <a:cubicBezTo>
                        <a:pt x="0" y="38"/>
                        <a:pt x="37" y="0"/>
                        <a:pt x="84" y="0"/>
                      </a:cubicBezTo>
                      <a:cubicBezTo>
                        <a:pt x="131" y="0"/>
                        <a:pt x="168" y="38"/>
                        <a:pt x="168" y="85"/>
                      </a:cubicBezTo>
                      <a:close/>
                    </a:path>
                  </a:pathLst>
                </a:custGeom>
                <a:solidFill>
                  <a:srgbClr val="EFED11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  <p:sp>
              <p:nvSpPr>
                <p:cNvPr id="71" name="Freeform 38">
                  <a:extLst>
                    <a:ext uri="{FF2B5EF4-FFF2-40B4-BE49-F238E27FC236}">
                      <a16:creationId xmlns="" xmlns:a16="http://schemas.microsoft.com/office/drawing/2014/main" id="{94A9FD7D-0AB1-0E05-23C9-E20DDCD7E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0210" y="3355140"/>
                  <a:ext cx="237176" cy="269585"/>
                </a:xfrm>
                <a:custGeom>
                  <a:avLst/>
                  <a:gdLst>
                    <a:gd name="T0" fmla="*/ 169 w 169"/>
                    <a:gd name="T1" fmla="*/ 85 h 169"/>
                    <a:gd name="T2" fmla="*/ 169 w 169"/>
                    <a:gd name="T3" fmla="*/ 85 h 169"/>
                    <a:gd name="T4" fmla="*/ 84 w 169"/>
                    <a:gd name="T5" fmla="*/ 169 h 169"/>
                    <a:gd name="T6" fmla="*/ 0 w 169"/>
                    <a:gd name="T7" fmla="*/ 85 h 169"/>
                    <a:gd name="T8" fmla="*/ 84 w 169"/>
                    <a:gd name="T9" fmla="*/ 0 h 169"/>
                    <a:gd name="T10" fmla="*/ 169 w 169"/>
                    <a:gd name="T11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" h="169">
                      <a:moveTo>
                        <a:pt x="169" y="85"/>
                      </a:moveTo>
                      <a:lnTo>
                        <a:pt x="169" y="85"/>
                      </a:lnTo>
                      <a:cubicBezTo>
                        <a:pt x="169" y="131"/>
                        <a:pt x="131" y="169"/>
                        <a:pt x="84" y="169"/>
                      </a:cubicBezTo>
                      <a:cubicBezTo>
                        <a:pt x="38" y="169"/>
                        <a:pt x="0" y="131"/>
                        <a:pt x="0" y="85"/>
                      </a:cubicBez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close/>
                    </a:path>
                  </a:pathLst>
                </a:custGeom>
                <a:solidFill>
                  <a:srgbClr val="70A0DA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  <p:sp>
              <p:nvSpPr>
                <p:cNvPr id="74" name="Freeform 41">
                  <a:extLst>
                    <a:ext uri="{FF2B5EF4-FFF2-40B4-BE49-F238E27FC236}">
                      <a16:creationId xmlns="" xmlns:a16="http://schemas.microsoft.com/office/drawing/2014/main" id="{B2CEFB93-C64A-B936-CFE5-464B5291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9455" y="2764197"/>
                  <a:ext cx="235406" cy="271370"/>
                </a:xfrm>
                <a:custGeom>
                  <a:avLst/>
                  <a:gdLst>
                    <a:gd name="T0" fmla="*/ 169 w 169"/>
                    <a:gd name="T1" fmla="*/ 85 h 169"/>
                    <a:gd name="T2" fmla="*/ 169 w 169"/>
                    <a:gd name="T3" fmla="*/ 85 h 169"/>
                    <a:gd name="T4" fmla="*/ 84 w 169"/>
                    <a:gd name="T5" fmla="*/ 169 h 169"/>
                    <a:gd name="T6" fmla="*/ 0 w 169"/>
                    <a:gd name="T7" fmla="*/ 85 h 169"/>
                    <a:gd name="T8" fmla="*/ 84 w 169"/>
                    <a:gd name="T9" fmla="*/ 0 h 169"/>
                    <a:gd name="T10" fmla="*/ 169 w 169"/>
                    <a:gd name="T11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" h="169">
                      <a:moveTo>
                        <a:pt x="169" y="85"/>
                      </a:moveTo>
                      <a:lnTo>
                        <a:pt x="169" y="85"/>
                      </a:lnTo>
                      <a:cubicBezTo>
                        <a:pt x="169" y="132"/>
                        <a:pt x="131" y="169"/>
                        <a:pt x="84" y="169"/>
                      </a:cubicBezTo>
                      <a:cubicBezTo>
                        <a:pt x="38" y="169"/>
                        <a:pt x="0" y="132"/>
                        <a:pt x="0" y="85"/>
                      </a:cubicBez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close/>
                    </a:path>
                  </a:pathLst>
                </a:custGeom>
                <a:solidFill>
                  <a:srgbClr val="EFED11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  <p:sp>
              <p:nvSpPr>
                <p:cNvPr id="75" name="Freeform 42">
                  <a:extLst>
                    <a:ext uri="{FF2B5EF4-FFF2-40B4-BE49-F238E27FC236}">
                      <a16:creationId xmlns="" xmlns:a16="http://schemas.microsoft.com/office/drawing/2014/main" id="{11A517FB-E4A8-8330-9E03-05E4A3A8A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7303" y="3605087"/>
                  <a:ext cx="237176" cy="269585"/>
                </a:xfrm>
                <a:custGeom>
                  <a:avLst/>
                  <a:gdLst>
                    <a:gd name="T0" fmla="*/ 169 w 169"/>
                    <a:gd name="T1" fmla="*/ 85 h 169"/>
                    <a:gd name="T2" fmla="*/ 169 w 169"/>
                    <a:gd name="T3" fmla="*/ 85 h 169"/>
                    <a:gd name="T4" fmla="*/ 84 w 169"/>
                    <a:gd name="T5" fmla="*/ 169 h 169"/>
                    <a:gd name="T6" fmla="*/ 0 w 169"/>
                    <a:gd name="T7" fmla="*/ 85 h 169"/>
                    <a:gd name="T8" fmla="*/ 84 w 169"/>
                    <a:gd name="T9" fmla="*/ 0 h 169"/>
                    <a:gd name="T10" fmla="*/ 169 w 169"/>
                    <a:gd name="T11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" h="169">
                      <a:moveTo>
                        <a:pt x="169" y="85"/>
                      </a:moveTo>
                      <a:lnTo>
                        <a:pt x="169" y="85"/>
                      </a:lnTo>
                      <a:cubicBezTo>
                        <a:pt x="169" y="131"/>
                        <a:pt x="131" y="169"/>
                        <a:pt x="84" y="169"/>
                      </a:cubicBezTo>
                      <a:cubicBezTo>
                        <a:pt x="38" y="169"/>
                        <a:pt x="0" y="131"/>
                        <a:pt x="0" y="85"/>
                      </a:cubicBez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close/>
                    </a:path>
                  </a:pathLst>
                </a:custGeom>
                <a:solidFill>
                  <a:srgbClr val="EFED11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  <p:sp>
              <p:nvSpPr>
                <p:cNvPr id="77" name="Freeform 43">
                  <a:extLst>
                    <a:ext uri="{FF2B5EF4-FFF2-40B4-BE49-F238E27FC236}">
                      <a16:creationId xmlns="" xmlns:a16="http://schemas.microsoft.com/office/drawing/2014/main" id="{F1A4D6EE-39CA-E58D-C9AD-E806BB0F6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7635" y="3242665"/>
                  <a:ext cx="235405" cy="267799"/>
                </a:xfrm>
                <a:custGeom>
                  <a:avLst/>
                  <a:gdLst>
                    <a:gd name="T0" fmla="*/ 169 w 169"/>
                    <a:gd name="T1" fmla="*/ 84 h 169"/>
                    <a:gd name="T2" fmla="*/ 169 w 169"/>
                    <a:gd name="T3" fmla="*/ 84 h 169"/>
                    <a:gd name="T4" fmla="*/ 85 w 169"/>
                    <a:gd name="T5" fmla="*/ 169 h 169"/>
                    <a:gd name="T6" fmla="*/ 0 w 169"/>
                    <a:gd name="T7" fmla="*/ 84 h 169"/>
                    <a:gd name="T8" fmla="*/ 85 w 169"/>
                    <a:gd name="T9" fmla="*/ 0 h 169"/>
                    <a:gd name="T10" fmla="*/ 169 w 169"/>
                    <a:gd name="T11" fmla="*/ 84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" h="169">
                      <a:moveTo>
                        <a:pt x="169" y="84"/>
                      </a:moveTo>
                      <a:lnTo>
                        <a:pt x="169" y="84"/>
                      </a:lnTo>
                      <a:cubicBezTo>
                        <a:pt x="169" y="131"/>
                        <a:pt x="132" y="169"/>
                        <a:pt x="85" y="169"/>
                      </a:cubicBezTo>
                      <a:cubicBezTo>
                        <a:pt x="38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69" y="38"/>
                        <a:pt x="169" y="84"/>
                      </a:cubicBezTo>
                      <a:close/>
                    </a:path>
                  </a:pathLst>
                </a:custGeom>
                <a:solidFill>
                  <a:srgbClr val="EFED11"/>
                </a:solidFill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10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p:grpSp>
          <p:cxnSp>
            <p:nvCxnSpPr>
              <p:cNvPr id="81" name="Straight Arrow Connector 80">
                <a:extLst>
                  <a:ext uri="{FF2B5EF4-FFF2-40B4-BE49-F238E27FC236}">
                    <a16:creationId xmlns="" xmlns:a16="http://schemas.microsoft.com/office/drawing/2014/main" id="{788E8854-976E-F38B-36DC-1D7AD4BB06AF}"/>
                  </a:ext>
                </a:extLst>
              </p:cNvPr>
              <p:cNvCxnSpPr/>
              <p:nvPr/>
            </p:nvCxnSpPr>
            <p:spPr>
              <a:xfrm>
                <a:off x="3271692" y="3184124"/>
                <a:ext cx="3460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="" xmlns:a16="http://schemas.microsoft.com/office/drawing/2014/main" id="{75503146-02C8-CC74-16CD-28BE92E59E8F}"/>
                  </a:ext>
                </a:extLst>
              </p:cNvPr>
              <p:cNvCxnSpPr/>
              <p:nvPr/>
            </p:nvCxnSpPr>
            <p:spPr>
              <a:xfrm>
                <a:off x="6608397" y="3109516"/>
                <a:ext cx="403198" cy="111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="" xmlns:a16="http://schemas.microsoft.com/office/drawing/2014/main" id="{29CFA7A2-9691-F928-83A2-1FA73773FC61}"/>
                  </a:ext>
                </a:extLst>
              </p:cNvPr>
              <p:cNvCxnSpPr/>
              <p:nvPr/>
            </p:nvCxnSpPr>
            <p:spPr>
              <a:xfrm>
                <a:off x="8959330" y="1830062"/>
                <a:ext cx="0" cy="36351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" name="Left Brace 1">
                <a:extLst>
                  <a:ext uri="{FF2B5EF4-FFF2-40B4-BE49-F238E27FC236}">
                    <a16:creationId xmlns="" xmlns:a16="http://schemas.microsoft.com/office/drawing/2014/main" id="{F9CDDAC4-ADCC-8A4C-16A0-CE5B6D43E95E}"/>
                  </a:ext>
                </a:extLst>
              </p:cNvPr>
              <p:cNvSpPr/>
              <p:nvPr/>
            </p:nvSpPr>
            <p:spPr>
              <a:xfrm rot="5400000">
                <a:off x="4569384" y="1754685"/>
                <a:ext cx="692112" cy="5030457"/>
              </a:xfrm>
              <a:prstGeom prst="leftBrac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100">
                  <a:solidFill>
                    <a:schemeClr val="bg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E4CB0-47CE-7F93-B7B3-32A261E5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5" y="785814"/>
            <a:ext cx="7581900" cy="2071687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IMMUNOTHERAPY</a:t>
            </a:r>
            <a:r>
              <a:rPr lang="ar-SY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Y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n-US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NOBEL</a:t>
            </a:r>
            <a:r>
              <a:rPr lang="en-US" sz="3600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PRIZE</a:t>
            </a:r>
            <a:br>
              <a:rPr lang="en-US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Y" sz="3600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2018</a:t>
            </a:r>
            <a:endParaRPr lang="en-US" sz="6000" b="1" dirty="0">
              <a:solidFill>
                <a:srgbClr val="00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7587" name="صورة 2" descr="IMG-20190609-WA0008.jpg">
            <a:extLst>
              <a:ext uri="{FF2B5EF4-FFF2-40B4-BE49-F238E27FC236}">
                <a16:creationId xmlns="" xmlns:a16="http://schemas.microsoft.com/office/drawing/2014/main" id="{CCC5A23E-2B1E-78C7-B7E1-9ABAF2B84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12805" r="19067" b="18004"/>
          <a:stretch>
            <a:fillRect/>
          </a:stretch>
        </p:blipFill>
        <p:spPr bwMode="auto">
          <a:xfrm>
            <a:off x="3167064" y="3192463"/>
            <a:ext cx="52863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="" xmlns:a16="http://schemas.microsoft.com/office/drawing/2014/main" id="{3D6C7493-F857-F148-9446-0A70A66A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85801"/>
            <a:ext cx="6697663" cy="5078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ANTI  GENE  THERAPY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FDA  /  MARCH  2019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ALS  /  STEPHEN  HAWKING</a:t>
            </a:r>
          </a:p>
          <a:p>
            <a:pPr marL="0" lvl="1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altLang="en-US" sz="40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NOBEL</a:t>
            </a:r>
            <a:r>
              <a:rPr lang="en-US" altLang="en-US" sz="4000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altLang="en-US" sz="40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PRIZE</a:t>
            </a:r>
            <a:br>
              <a:rPr lang="en-US" altLang="en-US" sz="40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altLang="en-US" sz="40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2019</a:t>
            </a:r>
            <a:endParaRPr lang="en-US" alt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A607B8-6161-A55C-6CFE-91B33043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5" y="1714500"/>
            <a:ext cx="7581900" cy="2071688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rtl="0">
              <a:lnSpc>
                <a:spcPct val="150000"/>
              </a:lnSpc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ANAPLASTIC  CELL</a:t>
            </a:r>
          </a:p>
        </p:txBody>
      </p:sp>
    </p:spTree>
    <p:extLst>
      <p:ext uri="{BB962C8B-B14F-4D97-AF65-F5344CB8AC3E}">
        <p14:creationId xmlns:p14="http://schemas.microsoft.com/office/powerpoint/2010/main" val="29208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itle 1">
            <a:extLst>
              <a:ext uri="{FF2B5EF4-FFF2-40B4-BE49-F238E27FC236}">
                <a16:creationId xmlns="" xmlns:a16="http://schemas.microsoft.com/office/drawing/2014/main" id="{3B31E6AB-C86B-4BCD-8A2F-C4F1070608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857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CRISPR/CAS9</a:t>
            </a:r>
            <a:br>
              <a:rPr lang="en-US" sz="4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n-US" sz="4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“A MOLECULAR  SISSORS”</a:t>
            </a:r>
            <a:endParaRPr lang="en-US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1139" name="Content Placeholder 3">
            <a:extLst>
              <a:ext uri="{FF2B5EF4-FFF2-40B4-BE49-F238E27FC236}">
                <a16:creationId xmlns="" xmlns:a16="http://schemas.microsoft.com/office/drawing/2014/main" id="{EDB54A03-321A-74EF-04D0-60A0387B14F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305050"/>
            <a:ext cx="5162550" cy="3500438"/>
          </a:xfrm>
        </p:spPr>
      </p:pic>
      <p:sp>
        <p:nvSpPr>
          <p:cNvPr id="91140" name="TextBox 4">
            <a:extLst>
              <a:ext uri="{FF2B5EF4-FFF2-40B4-BE49-F238E27FC236}">
                <a16:creationId xmlns="" xmlns:a16="http://schemas.microsoft.com/office/drawing/2014/main" id="{B7C813E9-0892-8A71-4794-2A8ECFA7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947863"/>
            <a:ext cx="30718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process using a </a:t>
            </a:r>
            <a:r>
              <a:rPr lang="en-US" altLang="en-US" sz="2700" b="1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nuclease called Cas9 </a:t>
            </a:r>
            <a:r>
              <a:rPr lang="en-US" altLang="en-US" sz="27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that was originally identifed in prokaryotes</a:t>
            </a:r>
            <a:br>
              <a:rPr lang="en-US" altLang="en-US" sz="27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altLang="en-US" sz="27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that can be used together with guide </a:t>
            </a:r>
            <a:r>
              <a:rPr lang="en-US" altLang="en-US" sz="2700" b="1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RNAs called CRISPRs</a:t>
            </a:r>
            <a:r>
              <a:rPr lang="en-US" altLang="en-US" sz="2700" b="1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altLang="en-US" sz="2700" b="1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altLang="en-US" sz="27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</a:t>
            </a:r>
            <a:r>
              <a:rPr lang="en-US" altLang="en-US" sz="27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700" b="1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selectively alter or correct DNA sequences</a:t>
            </a:r>
            <a:r>
              <a:rPr lang="en-US" altLang="en-US" sz="270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altLang="en-US" sz="27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altLang="en-US" sz="27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911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-20201020-WA0000.jpg">
            <a:extLst>
              <a:ext uri="{FF2B5EF4-FFF2-40B4-BE49-F238E27FC236}">
                <a16:creationId xmlns="" xmlns:a16="http://schemas.microsoft.com/office/drawing/2014/main" id="{D13FD491-C59A-4D7D-840A-DD4D7E38A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554289"/>
            <a:ext cx="476726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0AC16D53-DEA5-4007-A20C-9EFB9C75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69" y="722578"/>
            <a:ext cx="3810000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rIns="457200"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rtl="0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NOBEL</a:t>
            </a:r>
            <a:r>
              <a:rPr lang="en-US" altLang="en-US" sz="4800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altLang="en-US" sz="48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PRIZE</a:t>
            </a:r>
          </a:p>
          <a:p>
            <a:pPr lvl="1" algn="ctr" rtl="0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2020</a:t>
            </a:r>
            <a:endParaRPr lang="en-US" altLang="en-US" sz="2400" b="1" dirty="0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34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2853-E95E-42FC-91DA-3DD8D4741CA7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9DF0D8A9-477F-A537-EDEE-C44370AF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716107"/>
            <a:ext cx="7345363" cy="12661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WHAT  NEXT</a:t>
            </a:r>
            <a:endParaRPr lang="en-US" altLang="en-US" sz="5400" b="1" dirty="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1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="" xmlns:a16="http://schemas.microsoft.com/office/drawing/2014/main" id="{9DF0D8A9-477F-A537-EDEE-C44370AF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773238"/>
            <a:ext cx="7345363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Char char="-"/>
            </a:pPr>
            <a:endParaRPr lang="en-US" altLang="en-US" sz="48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HARVARD  STEM  CELL  INSTITUTE  HSCI</a:t>
            </a:r>
          </a:p>
          <a:p>
            <a:pPr algn="ctr" rtl="0" eaLnBrk="1" hangingPunct="1">
              <a:spcBef>
                <a:spcPct val="0"/>
              </a:spcBef>
            </a:pPr>
            <a:endParaRPr lang="en-US" altLang="en-US" sz="40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4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1">
            <a:extLst>
              <a:ext uri="{FF2B5EF4-FFF2-40B4-BE49-F238E27FC236}">
                <a16:creationId xmlns="" xmlns:a16="http://schemas.microsoft.com/office/drawing/2014/main" id="{034688D6-397B-F801-D57F-EDB507A7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873626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WHAT  MAKES  THE  DIFFERENCE  AS  THEY  DIFFERNTIATE ?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  <p:sp>
        <p:nvSpPr>
          <p:cNvPr id="28691" name="Rectangle 2">
            <a:extLst>
              <a:ext uri="{FF2B5EF4-FFF2-40B4-BE49-F238E27FC236}">
                <a16:creationId xmlns="" xmlns:a16="http://schemas.microsoft.com/office/drawing/2014/main" id="{5AC17102-4A8C-6945-2814-E3C54863B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9" y="4105275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ALL   THESE   CELLS  CARRY THE  </a:t>
            </a:r>
            <a:r>
              <a:rPr lang="en-US" altLang="en-US" b="1">
                <a:solidFill>
                  <a:srgbClr val="66FF33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SAME  CHROMOSOMES</a:t>
            </a:r>
            <a:endParaRPr lang="ar-SY" altLang="en-US" sz="2400" b="1"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  <p:sp>
        <p:nvSpPr>
          <p:cNvPr id="28692" name="Rectangle 28">
            <a:extLst>
              <a:ext uri="{FF2B5EF4-FFF2-40B4-BE49-F238E27FC236}">
                <a16:creationId xmlns="" xmlns:a16="http://schemas.microsoft.com/office/drawing/2014/main" id="{8ABB59F7-E3CF-BC3B-F63E-85752C80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9" y="5508626"/>
            <a:ext cx="401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3DF94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 ** </a:t>
            </a:r>
            <a:r>
              <a:rPr lang="en-US" altLang="en-US" sz="4000" b="1">
                <a:solidFill>
                  <a:srgbClr val="3DF94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PROGRAMMING **</a:t>
            </a:r>
            <a:endParaRPr lang="ar-SY" altLang="en-US" sz="4000" b="1">
              <a:solidFill>
                <a:srgbClr val="3DF94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="" xmlns:a16="http://schemas.microsoft.com/office/drawing/2014/main" id="{587092DA-8B75-E00E-7764-FAF6E345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115888"/>
            <a:ext cx="1649412" cy="40941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FERTILIZED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OVUM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46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ULTIMATE </a:t>
            </a:r>
            <a:endParaRPr lang="ar-SY" altLang="en-US" sz="2000" b="1">
              <a:solidFill>
                <a:srgbClr val="FF0000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ar-SY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STEM CELL</a:t>
            </a:r>
            <a:endParaRPr lang="ar-SA" altLang="en-US" sz="200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  <p:grpSp>
        <p:nvGrpSpPr>
          <p:cNvPr id="57350" name="Group 36">
            <a:extLst>
              <a:ext uri="{FF2B5EF4-FFF2-40B4-BE49-F238E27FC236}">
                <a16:creationId xmlns="" xmlns:a16="http://schemas.microsoft.com/office/drawing/2014/main" id="{A564B568-55A8-7292-735E-BDD38AE60CC7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187325"/>
            <a:ext cx="1117600" cy="2209800"/>
            <a:chOff x="1257" y="450"/>
            <a:chExt cx="704" cy="1392"/>
          </a:xfrm>
        </p:grpSpPr>
        <p:sp>
          <p:nvSpPr>
            <p:cNvPr id="57377" name="Text Box 5">
              <a:extLst>
                <a:ext uri="{FF2B5EF4-FFF2-40B4-BE49-F238E27FC236}">
                  <a16:creationId xmlns="" xmlns:a16="http://schemas.microsoft.com/office/drawing/2014/main" id="{FE64765D-7EB6-3912-D135-63DD83DC9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450"/>
              <a:ext cx="6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00"/>
                  </a:solidFill>
                  <a:latin typeface="Sakkal Majalla" panose="02000000000000000000" pitchFamily="2" charset="-78"/>
                  <a:ea typeface="Adobe Song Std L"/>
                  <a:cs typeface="Sakkal Majalla" panose="02000000000000000000" pitchFamily="2" charset="-78"/>
                </a:rPr>
                <a:t>PLACENTA</a:t>
              </a:r>
            </a:p>
          </p:txBody>
        </p:sp>
        <p:grpSp>
          <p:nvGrpSpPr>
            <p:cNvPr id="57378" name="Group 33">
              <a:extLst>
                <a:ext uri="{FF2B5EF4-FFF2-40B4-BE49-F238E27FC236}">
                  <a16:creationId xmlns="" xmlns:a16="http://schemas.microsoft.com/office/drawing/2014/main" id="{AE287031-DB17-1609-97A4-16365D8E4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7" y="990"/>
              <a:ext cx="704" cy="852"/>
              <a:chOff x="1257" y="990"/>
              <a:chExt cx="704" cy="852"/>
            </a:xfrm>
          </p:grpSpPr>
          <p:sp>
            <p:nvSpPr>
              <p:cNvPr id="57379" name="Text Box 5">
                <a:extLst>
                  <a:ext uri="{FF2B5EF4-FFF2-40B4-BE49-F238E27FC236}">
                    <a16:creationId xmlns="" xmlns:a16="http://schemas.microsoft.com/office/drawing/2014/main" id="{620ACEE7-1162-F1CD-E5E9-7A8D2BEED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3" y="990"/>
                <a:ext cx="5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00"/>
                    </a:solidFill>
                    <a:latin typeface="Sakkal Majalla" panose="02000000000000000000" pitchFamily="2" charset="-78"/>
                    <a:ea typeface="Adobe Song Std L"/>
                    <a:cs typeface="Sakkal Majalla" panose="02000000000000000000" pitchFamily="2" charset="-78"/>
                  </a:rPr>
                  <a:t>EMBRYO</a:t>
                </a:r>
              </a:p>
            </p:txBody>
          </p:sp>
          <p:sp>
            <p:nvSpPr>
              <p:cNvPr id="57380" name="Text Box 5">
                <a:extLst>
                  <a:ext uri="{FF2B5EF4-FFF2-40B4-BE49-F238E27FC236}">
                    <a16:creationId xmlns="" xmlns:a16="http://schemas.microsoft.com/office/drawing/2014/main" id="{ABD57F6B-24D7-C7C8-C1DE-DAA730E0C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7" y="1260"/>
                <a:ext cx="704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CC0000"/>
                    </a:solidFill>
                    <a:latin typeface="Sakkal Majalla" panose="02000000000000000000" pitchFamily="2" charset="-78"/>
                    <a:ea typeface="Adobe Song Std L"/>
                    <a:cs typeface="Sakkal Majalla" panose="02000000000000000000" pitchFamily="2" charset="-78"/>
                  </a:rPr>
                  <a:t>ULTIMATE</a:t>
                </a:r>
              </a:p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Sakkal Majalla" panose="02000000000000000000" pitchFamily="2" charset="-78"/>
                    <a:ea typeface="Adobe Song Std L"/>
                    <a:cs typeface="Sakkal Majalla" panose="02000000000000000000" pitchFamily="2" charset="-78"/>
                  </a:rPr>
                  <a:t>EMBRYONIC</a:t>
                </a:r>
              </a:p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Sakkal Majalla" panose="02000000000000000000" pitchFamily="2" charset="-78"/>
                    <a:ea typeface="Adobe Song Std L"/>
                    <a:cs typeface="Sakkal Majalla" panose="02000000000000000000" pitchFamily="2" charset="-78"/>
                  </a:rPr>
                  <a:t>STEM CELL</a:t>
                </a:r>
              </a:p>
            </p:txBody>
          </p:sp>
        </p:grpSp>
      </p:grpSp>
      <p:grpSp>
        <p:nvGrpSpPr>
          <p:cNvPr id="57351" name="Group 32">
            <a:extLst>
              <a:ext uri="{FF2B5EF4-FFF2-40B4-BE49-F238E27FC236}">
                <a16:creationId xmlns="" xmlns:a16="http://schemas.microsoft.com/office/drawing/2014/main" id="{51DAE662-6E88-5D28-B147-5F7B01A158DF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2605088"/>
            <a:ext cx="428625" cy="722312"/>
            <a:chOff x="4059" y="1973"/>
            <a:chExt cx="270" cy="455"/>
          </a:xfrm>
        </p:grpSpPr>
        <p:cxnSp>
          <p:nvCxnSpPr>
            <p:cNvPr id="57371" name="Straight Arrow Connector 39">
              <a:extLst>
                <a:ext uri="{FF2B5EF4-FFF2-40B4-BE49-F238E27FC236}">
                  <a16:creationId xmlns="" xmlns:a16="http://schemas.microsoft.com/office/drawing/2014/main" id="{FC140AAA-FD99-2DE9-62AD-EF85E92941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62" y="1973"/>
              <a:ext cx="132" cy="187"/>
            </a:xfrm>
            <a:prstGeom prst="straightConnector1">
              <a:avLst/>
            </a:prstGeom>
            <a:noFill/>
            <a:ln w="38100" algn="ctr">
              <a:solidFill>
                <a:srgbClr val="3DF94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7372" name="Group 31">
              <a:extLst>
                <a:ext uri="{FF2B5EF4-FFF2-40B4-BE49-F238E27FC236}">
                  <a16:creationId xmlns="" xmlns:a16="http://schemas.microsoft.com/office/drawing/2014/main" id="{9676CC89-B20C-24D8-C542-C0F439600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068"/>
              <a:ext cx="270" cy="360"/>
              <a:chOff x="4060" y="2068"/>
              <a:chExt cx="270" cy="360"/>
            </a:xfrm>
          </p:grpSpPr>
          <p:cxnSp>
            <p:nvCxnSpPr>
              <p:cNvPr id="57373" name="Straight Arrow Connector 29">
                <a:extLst>
                  <a:ext uri="{FF2B5EF4-FFF2-40B4-BE49-F238E27FC236}">
                    <a16:creationId xmlns="" xmlns:a16="http://schemas.microsoft.com/office/drawing/2014/main" id="{23979E85-8418-B7AF-B7BE-6431CD2BD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060" y="2068"/>
                <a:ext cx="244" cy="122"/>
              </a:xfrm>
              <a:prstGeom prst="straightConnector1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74" name="Straight Arrow Connector 30">
                <a:extLst>
                  <a:ext uri="{FF2B5EF4-FFF2-40B4-BE49-F238E27FC236}">
                    <a16:creationId xmlns="" xmlns:a16="http://schemas.microsoft.com/office/drawing/2014/main" id="{174EB14C-7F68-905A-29FF-F0ACAFF2EA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64" y="2190"/>
                <a:ext cx="221" cy="180"/>
              </a:xfrm>
              <a:prstGeom prst="straightConnector1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75" name="Straight Arrow Connector 37">
                <a:extLst>
                  <a:ext uri="{FF2B5EF4-FFF2-40B4-BE49-F238E27FC236}">
                    <a16:creationId xmlns="" xmlns:a16="http://schemas.microsoft.com/office/drawing/2014/main" id="{3F6189B2-63AD-10D6-E8E4-62FE3986F7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05" y="2203"/>
                <a:ext cx="225" cy="1"/>
              </a:xfrm>
              <a:prstGeom prst="straightConnector1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76" name="Straight Arrow Connector 41">
                <a:extLst>
                  <a:ext uri="{FF2B5EF4-FFF2-40B4-BE49-F238E27FC236}">
                    <a16:creationId xmlns="" xmlns:a16="http://schemas.microsoft.com/office/drawing/2014/main" id="{78A3D0D0-F182-AD5B-D87F-1B6C7B1217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63" y="2165"/>
                <a:ext cx="87" cy="263"/>
              </a:xfrm>
              <a:prstGeom prst="straightConnector1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7352" name="Text Box 5">
            <a:extLst>
              <a:ext uri="{FF2B5EF4-FFF2-40B4-BE49-F238E27FC236}">
                <a16:creationId xmlns="" xmlns:a16="http://schemas.microsoft.com/office/drawing/2014/main" id="{6E607151-7A31-62D8-AE97-87F1AB47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1" y="2759076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DF94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212</a:t>
            </a:r>
            <a:r>
              <a:rPr lang="en-US" altLang="en-US" sz="14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DIFFERENTITATED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CELL</a:t>
            </a:r>
          </a:p>
        </p:txBody>
      </p:sp>
      <p:grpSp>
        <p:nvGrpSpPr>
          <p:cNvPr id="57353" name="Group 37">
            <a:extLst>
              <a:ext uri="{FF2B5EF4-FFF2-40B4-BE49-F238E27FC236}">
                <a16:creationId xmlns="" xmlns:a16="http://schemas.microsoft.com/office/drawing/2014/main" id="{63E5C529-A798-A968-3C0D-8B747E9A6516}"/>
              </a:ext>
            </a:extLst>
          </p:cNvPr>
          <p:cNvGrpSpPr>
            <a:grpSpLocks/>
          </p:cNvGrpSpPr>
          <p:nvPr/>
        </p:nvGrpSpPr>
        <p:grpSpPr bwMode="auto">
          <a:xfrm>
            <a:off x="3557589" y="1173163"/>
            <a:ext cx="6594475" cy="2159000"/>
            <a:chOff x="1281" y="1071"/>
            <a:chExt cx="4154" cy="1360"/>
          </a:xfrm>
        </p:grpSpPr>
        <p:sp>
          <p:nvSpPr>
            <p:cNvPr id="57365" name="Text Box 5">
              <a:extLst>
                <a:ext uri="{FF2B5EF4-FFF2-40B4-BE49-F238E27FC236}">
                  <a16:creationId xmlns="" xmlns:a16="http://schemas.microsoft.com/office/drawing/2014/main" id="{65F1CA5B-B945-7BE6-AFDE-07D46EBD3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2024"/>
              <a:ext cx="9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ea typeface="Adobe Song Std L"/>
                  <a:cs typeface="Sakkal Majalla" panose="02000000000000000000" pitchFamily="2" charset="-78"/>
                </a:rPr>
                <a:t>OLIG0  POTENTIAL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ea typeface="Adobe Song Std L"/>
                  <a:cs typeface="Sakkal Majalla" panose="02000000000000000000" pitchFamily="2" charset="-78"/>
                </a:rPr>
                <a:t>STEM CELL</a:t>
              </a:r>
            </a:p>
          </p:txBody>
        </p:sp>
        <p:grpSp>
          <p:nvGrpSpPr>
            <p:cNvPr id="57366" name="Group 82">
              <a:extLst>
                <a:ext uri="{FF2B5EF4-FFF2-40B4-BE49-F238E27FC236}">
                  <a16:creationId xmlns="" xmlns:a16="http://schemas.microsoft.com/office/drawing/2014/main" id="{9EC3BEF9-3E0B-F00A-39EE-C5F3DB775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1071"/>
              <a:ext cx="4154" cy="1035"/>
              <a:chOff x="2000232" y="1715282"/>
              <a:chExt cx="6644528" cy="1643868"/>
            </a:xfrm>
          </p:grpSpPr>
          <p:cxnSp>
            <p:nvCxnSpPr>
              <p:cNvPr id="57367" name="Straight Arrow Connector 23">
                <a:extLst>
                  <a:ext uri="{FF2B5EF4-FFF2-40B4-BE49-F238E27FC236}">
                    <a16:creationId xmlns="" xmlns:a16="http://schemas.microsoft.com/office/drawing/2014/main" id="{C525961A-D579-1FCC-DE34-A5C0803C7C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00232" y="3357564"/>
                <a:ext cx="142859" cy="1586"/>
              </a:xfrm>
              <a:prstGeom prst="straightConnector1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8" name="Straight Connector 70">
                <a:extLst>
                  <a:ext uri="{FF2B5EF4-FFF2-40B4-BE49-F238E27FC236}">
                    <a16:creationId xmlns="" xmlns:a16="http://schemas.microsoft.com/office/drawing/2014/main" id="{597A44E9-B96E-3F0F-B657-563FE9A387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965633" y="2392822"/>
                <a:ext cx="1356668" cy="1587"/>
              </a:xfrm>
              <a:prstGeom prst="line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9" name="Straight Connector 74">
                <a:extLst>
                  <a:ext uri="{FF2B5EF4-FFF2-40B4-BE49-F238E27FC236}">
                    <a16:creationId xmlns="" xmlns:a16="http://schemas.microsoft.com/office/drawing/2014/main" id="{5400A5F3-ADED-2254-7CC3-1DFE8BBE2D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000232" y="3071950"/>
                <a:ext cx="6642941" cy="1586"/>
              </a:xfrm>
              <a:prstGeom prst="line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70" name="Straight Connector 75">
                <a:extLst>
                  <a:ext uri="{FF2B5EF4-FFF2-40B4-BE49-F238E27FC236}">
                    <a16:creationId xmlns="" xmlns:a16="http://schemas.microsoft.com/office/drawing/2014/main" id="{3274DD19-EC5D-2ADE-62EF-B4B501F111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858219" y="3213963"/>
                <a:ext cx="285614" cy="1588"/>
              </a:xfrm>
              <a:prstGeom prst="line">
                <a:avLst/>
              </a:prstGeom>
              <a:noFill/>
              <a:ln w="38100" algn="ctr">
                <a:solidFill>
                  <a:srgbClr val="3DF9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7354" name="Group 34">
            <a:extLst>
              <a:ext uri="{FF2B5EF4-FFF2-40B4-BE49-F238E27FC236}">
                <a16:creationId xmlns="" xmlns:a16="http://schemas.microsoft.com/office/drawing/2014/main" id="{0ABB0A96-4FFF-F2EF-582B-8E459C3CEB92}"/>
              </a:ext>
            </a:extLst>
          </p:cNvPr>
          <p:cNvGrpSpPr>
            <a:grpSpLocks/>
          </p:cNvGrpSpPr>
          <p:nvPr/>
        </p:nvGrpSpPr>
        <p:grpSpPr bwMode="auto">
          <a:xfrm>
            <a:off x="4799014" y="1036638"/>
            <a:ext cx="2282825" cy="646112"/>
            <a:chOff x="1973" y="985"/>
            <a:chExt cx="1438" cy="407"/>
          </a:xfrm>
        </p:grpSpPr>
        <p:sp>
          <p:nvSpPr>
            <p:cNvPr id="57363" name="Text Box 5">
              <a:extLst>
                <a:ext uri="{FF2B5EF4-FFF2-40B4-BE49-F238E27FC236}">
                  <a16:creationId xmlns="" xmlns:a16="http://schemas.microsoft.com/office/drawing/2014/main" id="{E09A7083-D061-4A36-CFB9-5A4480971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" y="985"/>
              <a:ext cx="8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ea typeface="Adobe Song Std L"/>
                  <a:cs typeface="Sakkal Majalla" panose="02000000000000000000" pitchFamily="2" charset="-78"/>
                </a:rPr>
                <a:t>TOTIPETENTIAL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ea typeface="Adobe Song Std L"/>
                  <a:cs typeface="Sakkal Majalla" panose="02000000000000000000" pitchFamily="2" charset="-78"/>
                </a:rPr>
                <a:t>STEM CELL</a:t>
              </a:r>
            </a:p>
          </p:txBody>
        </p:sp>
        <p:sp>
          <p:nvSpPr>
            <p:cNvPr id="57364" name="Line 28">
              <a:extLst>
                <a:ext uri="{FF2B5EF4-FFF2-40B4-BE49-F238E27FC236}">
                  <a16:creationId xmlns="" xmlns:a16="http://schemas.microsoft.com/office/drawing/2014/main" id="{93B88BBB-6A6E-6270-A9CE-B84BD148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117"/>
              <a:ext cx="454" cy="0"/>
            </a:xfrm>
            <a:prstGeom prst="line">
              <a:avLst/>
            </a:prstGeom>
            <a:noFill/>
            <a:ln w="38100">
              <a:solidFill>
                <a:srgbClr val="3DF941"/>
              </a:solidFill>
              <a:round/>
              <a:headEnd/>
              <a:tailEnd type="triangle" w="med" len="med"/>
            </a:ln>
            <a:effectLst>
              <a:prstShdw prst="shdw17" dist="17961" dir="13500000">
                <a:srgbClr val="259527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5" name="Group 35">
            <a:extLst>
              <a:ext uri="{FF2B5EF4-FFF2-40B4-BE49-F238E27FC236}">
                <a16:creationId xmlns="" xmlns:a16="http://schemas.microsoft.com/office/drawing/2014/main" id="{0E5DDE04-1BA6-4975-166B-0A556C5610A2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1041401"/>
            <a:ext cx="2444750" cy="646113"/>
            <a:chOff x="3605" y="988"/>
            <a:chExt cx="1540" cy="407"/>
          </a:xfrm>
        </p:grpSpPr>
        <p:sp>
          <p:nvSpPr>
            <p:cNvPr id="57361" name="Text Box 5">
              <a:extLst>
                <a:ext uri="{FF2B5EF4-FFF2-40B4-BE49-F238E27FC236}">
                  <a16:creationId xmlns="" xmlns:a16="http://schemas.microsoft.com/office/drawing/2014/main" id="{2207B11B-E23A-F003-B722-5A9920DA8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" y="988"/>
              <a:ext cx="9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PLURIPOTENTIAL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STEM CELL</a:t>
              </a:r>
            </a:p>
          </p:txBody>
        </p:sp>
        <p:sp>
          <p:nvSpPr>
            <p:cNvPr id="57362" name="Line 29">
              <a:extLst>
                <a:ext uri="{FF2B5EF4-FFF2-40B4-BE49-F238E27FC236}">
                  <a16:creationId xmlns="" xmlns:a16="http://schemas.microsoft.com/office/drawing/2014/main" id="{DC1D55DF-A0B1-A731-B61B-FB7C1C8D5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1117"/>
              <a:ext cx="454" cy="0"/>
            </a:xfrm>
            <a:prstGeom prst="line">
              <a:avLst/>
            </a:prstGeom>
            <a:noFill/>
            <a:ln w="38100">
              <a:solidFill>
                <a:srgbClr val="3DF941"/>
              </a:solidFill>
              <a:round/>
              <a:headEnd/>
              <a:tailEnd type="triangle" w="med" len="med"/>
            </a:ln>
            <a:effectLst>
              <a:prstShdw prst="shdw17" dist="17961" dir="13500000">
                <a:srgbClr val="259527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6" name="Group 39">
            <a:extLst>
              <a:ext uri="{FF2B5EF4-FFF2-40B4-BE49-F238E27FC236}">
                <a16:creationId xmlns="" xmlns:a16="http://schemas.microsoft.com/office/drawing/2014/main" id="{21327E87-BA71-8F3E-269A-D4C858B97BA5}"/>
              </a:ext>
            </a:extLst>
          </p:cNvPr>
          <p:cNvGrpSpPr>
            <a:grpSpLocks/>
          </p:cNvGrpSpPr>
          <p:nvPr/>
        </p:nvGrpSpPr>
        <p:grpSpPr bwMode="auto">
          <a:xfrm>
            <a:off x="6167439" y="2741613"/>
            <a:ext cx="1609725" cy="322262"/>
            <a:chOff x="2925" y="2059"/>
            <a:chExt cx="1014" cy="203"/>
          </a:xfrm>
        </p:grpSpPr>
        <p:sp>
          <p:nvSpPr>
            <p:cNvPr id="57357" name="Text Box 5">
              <a:extLst>
                <a:ext uri="{FF2B5EF4-FFF2-40B4-BE49-F238E27FC236}">
                  <a16:creationId xmlns="" xmlns:a16="http://schemas.microsoft.com/office/drawing/2014/main" id="{81FCBB03-EF47-B7E5-7B2A-92700DC5F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059"/>
              <a:ext cx="2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SC</a:t>
              </a:r>
            </a:p>
          </p:txBody>
        </p:sp>
        <p:cxnSp>
          <p:nvCxnSpPr>
            <p:cNvPr id="57358" name="Straight Arrow Connector 27">
              <a:extLst>
                <a:ext uri="{FF2B5EF4-FFF2-40B4-BE49-F238E27FC236}">
                  <a16:creationId xmlns="" xmlns:a16="http://schemas.microsoft.com/office/drawing/2014/main" id="{5667596E-34DE-2B8E-AF03-33C30F9B41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5" y="2160"/>
              <a:ext cx="270" cy="1"/>
            </a:xfrm>
            <a:prstGeom prst="straightConnector1">
              <a:avLst/>
            </a:prstGeom>
            <a:noFill/>
            <a:ln w="38100" algn="ctr">
              <a:solidFill>
                <a:srgbClr val="3DF94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9" name="Text Box 5">
              <a:extLst>
                <a:ext uri="{FF2B5EF4-FFF2-40B4-BE49-F238E27FC236}">
                  <a16:creationId xmlns="" xmlns:a16="http://schemas.microsoft.com/office/drawing/2014/main" id="{6782B750-34B6-9F8A-92DF-4D62C6E11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" y="2068"/>
              <a:ext cx="1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360" name="Line 30">
              <a:extLst>
                <a:ext uri="{FF2B5EF4-FFF2-40B4-BE49-F238E27FC236}">
                  <a16:creationId xmlns="" xmlns:a16="http://schemas.microsoft.com/office/drawing/2014/main" id="{BC6F3A72-7931-C1F1-380D-9DF7FECE7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2160"/>
              <a:ext cx="317" cy="1"/>
            </a:xfrm>
            <a:prstGeom prst="line">
              <a:avLst/>
            </a:prstGeom>
            <a:noFill/>
            <a:ln w="38100">
              <a:solidFill>
                <a:srgbClr val="3DF941"/>
              </a:solidFill>
              <a:round/>
              <a:headEnd/>
              <a:tailEnd/>
            </a:ln>
            <a:effectLst>
              <a:prstShdw prst="shdw17" dist="17961" dir="13500000">
                <a:srgbClr val="259527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933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1" grpId="0"/>
      <p:bldP spid="286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="" xmlns:a16="http://schemas.microsoft.com/office/drawing/2014/main" id="{1CFB298C-2D99-D9DB-BC81-29B6413B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700213"/>
            <a:ext cx="8516938" cy="2862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** REPROGRAMMING   TECHNOLOGY **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spcBef>
                <a:spcPct val="0"/>
              </a:spcBef>
              <a:buFontTx/>
              <a:buChar char="-"/>
            </a:pPr>
            <a:endParaRPr lang="en-US" altLang="en-US" sz="3600" b="1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="" xmlns:a16="http://schemas.microsoft.com/office/drawing/2014/main" id="{9DF0D8A9-477F-A537-EDEE-C44370AF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773238"/>
            <a:ext cx="7345363" cy="24960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Char char="-"/>
            </a:pPr>
            <a:endParaRPr lang="en-US" altLang="en-US" sz="4800" b="1" dirty="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** NANOTECHNOLOGY **</a:t>
            </a:r>
          </a:p>
          <a:p>
            <a:pPr algn="ctr" rtl="0" eaLnBrk="1" hangingPunct="1">
              <a:spcBef>
                <a:spcPct val="0"/>
              </a:spcBef>
            </a:pPr>
            <a:endParaRPr lang="en-US" altLang="en-US" sz="4000" b="1" dirty="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272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="" xmlns:a16="http://schemas.microsoft.com/office/drawing/2014/main" id="{9DF0D8A9-477F-A537-EDEE-C44370AF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980" y="1773238"/>
            <a:ext cx="7345363" cy="24960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Char char="-"/>
            </a:pPr>
            <a:endParaRPr lang="en-US" altLang="en-US" sz="4800" b="1" dirty="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  <a:p>
            <a:pPr algn="ctr" rtl="0" eaLnBrk="1" hangingPunct="1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Sakkal Majalla" panose="02000000000000000000" pitchFamily="2" charset="-78"/>
                <a:ea typeface="Adobe Song Std L"/>
                <a:cs typeface="Sakkal Majalla" panose="02000000000000000000" pitchFamily="2" charset="-78"/>
              </a:rPr>
              <a:t>** ARTIFICIAL  INTELLIGENCE **</a:t>
            </a:r>
          </a:p>
          <a:p>
            <a:pPr algn="ctr" rtl="0" eaLnBrk="1" hangingPunct="1">
              <a:spcBef>
                <a:spcPct val="0"/>
              </a:spcBef>
            </a:pPr>
            <a:endParaRPr lang="en-US" altLang="en-US" sz="4000" b="1" dirty="0">
              <a:solidFill>
                <a:schemeClr val="bg1"/>
              </a:solidFill>
              <a:latin typeface="Sakkal Majalla" panose="02000000000000000000" pitchFamily="2" charset="-78"/>
              <a:ea typeface="Adobe Song Std L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127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IMG-20131128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908050"/>
            <a:ext cx="7559675" cy="5029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4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>
            <a:extLst>
              <a:ext uri="{FF2B5EF4-FFF2-40B4-BE49-F238E27FC236}">
                <a16:creationId xmlns="" xmlns:a16="http://schemas.microsoft.com/office/drawing/2014/main" id="{7F4F06C6-8363-4DC8-2253-6301370DA19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76250"/>
            <a:ext cx="9220200" cy="6051344"/>
            <a:chOff x="304800" y="476250"/>
            <a:chExt cx="9220200" cy="6052368"/>
          </a:xfrm>
        </p:grpSpPr>
        <p:sp>
          <p:nvSpPr>
            <p:cNvPr id="312324" name="Rectangle 2">
              <a:extLst>
                <a:ext uri="{FF2B5EF4-FFF2-40B4-BE49-F238E27FC236}">
                  <a16:creationId xmlns="" xmlns:a16="http://schemas.microsoft.com/office/drawing/2014/main" id="{8655CF21-C5A8-E5BB-0514-A8F28AC7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476250"/>
              <a:ext cx="8382000" cy="9239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NEOPLASIA</a:t>
              </a:r>
            </a:p>
          </p:txBody>
        </p:sp>
        <p:sp>
          <p:nvSpPr>
            <p:cNvPr id="312325" name="Rectangle 3">
              <a:extLst>
                <a:ext uri="{FF2B5EF4-FFF2-40B4-BE49-F238E27FC236}">
                  <a16:creationId xmlns="" xmlns:a16="http://schemas.microsoft.com/office/drawing/2014/main" id="{BA400AAC-FEAF-55C8-B379-638468EE0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295400"/>
              <a:ext cx="7730578" cy="255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DNA \ </a:t>
              </a:r>
              <a:r>
                <a:rPr lang="en-US" altLang="en-US" sz="28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GENETIC  DAMAGE </a:t>
              </a: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– ( MUTATION ) :</a:t>
              </a:r>
            </a:p>
            <a:p>
              <a:pPr algn="l" rtl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	</a:t>
              </a:r>
              <a:r>
                <a:rPr lang="ar-SA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NON – LETHAL</a:t>
              </a:r>
            </a:p>
            <a:p>
              <a:pPr algn="l" rtl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	-</a:t>
              </a:r>
              <a:r>
                <a:rPr lang="en-US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NON – REPAIRABLE</a:t>
              </a:r>
            </a:p>
          </p:txBody>
        </p:sp>
        <p:sp>
          <p:nvSpPr>
            <p:cNvPr id="312326" name="Rectangle 4">
              <a:extLst>
                <a:ext uri="{FF2B5EF4-FFF2-40B4-BE49-F238E27FC236}">
                  <a16:creationId xmlns="" xmlns:a16="http://schemas.microsoft.com/office/drawing/2014/main" id="{2E636103-0315-AF4D-F50D-9EE48F8E7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3573463"/>
              <a:ext cx="9220200" cy="295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ALLOWING</a:t>
              </a:r>
              <a:r>
                <a:rPr lang="en-US" altLang="en-US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A  SINGLE  CLONE  OF  CELLS  TO PROLIFERATE  UNCHECKED  AND  THUS  BECOMING </a:t>
              </a:r>
              <a:r>
                <a:rPr lang="en-US" altLang="en-US" b="1" dirty="0">
                  <a:solidFill>
                    <a:srgbClr val="99FF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IMMORTAL</a:t>
              </a:r>
              <a:r>
                <a:rPr lang="en-US" altLang="en-US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       2006</a:t>
              </a:r>
              <a:r>
                <a:rPr lang="ar-SY" altLang="en-US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l" rtl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                           </a:t>
              </a:r>
              <a:endParaRPr lang="en-US" altLang="en-US" sz="36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E35C670F-4865-A912-EF22-8114266C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5724525"/>
            <a:ext cx="4097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FF00"/>
                </a:solidFill>
                <a:latin typeface="Times New Roman" panose="02020603050405020304" pitchFamily="18" charset="0"/>
              </a:rPr>
              <a:t>EPIGENETIC</a:t>
            </a:r>
            <a:r>
              <a:rPr lang="en-US" altLang="en-US" b="1" dirty="0">
                <a:solidFill>
                  <a:srgbClr val="99FF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dirty="0">
                <a:solidFill>
                  <a:srgbClr val="00FF00"/>
                </a:solidFill>
                <a:latin typeface="Times New Roman" panose="02020603050405020304" pitchFamily="18" charset="0"/>
              </a:rPr>
              <a:t>2016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0919FB-5300-D7B9-3CF1-756EC615DEC4}"/>
              </a:ext>
            </a:extLst>
          </p:cNvPr>
          <p:cNvSpPr/>
          <p:nvPr/>
        </p:nvSpPr>
        <p:spPr>
          <a:xfrm>
            <a:off x="2495210" y="1463676"/>
            <a:ext cx="7282543" cy="12239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</a:rPr>
              <a:t>GENES  /  MUTATIONS</a:t>
            </a:r>
            <a:endParaRPr lang="ar-SY" sz="4400" b="1" dirty="0">
              <a:solidFill>
                <a:srgbClr val="00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F48629-9F3F-BAF7-2424-4F7FF986DABF}"/>
              </a:ext>
            </a:extLst>
          </p:cNvPr>
          <p:cNvSpPr/>
          <p:nvPr/>
        </p:nvSpPr>
        <p:spPr>
          <a:xfrm>
            <a:off x="1579873" y="3045619"/>
            <a:ext cx="9113215" cy="12239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FF00"/>
                </a:solidFill>
              </a:rPr>
              <a:t>GENOMIC  INSTABILITY</a:t>
            </a:r>
            <a:endParaRPr lang="ar-SY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Number Placeholder 5">
            <a:extLst>
              <a:ext uri="{FF2B5EF4-FFF2-40B4-BE49-F238E27FC236}">
                <a16:creationId xmlns="" xmlns:a16="http://schemas.microsoft.com/office/drawing/2014/main" id="{0D09224F-514B-E41B-E327-B556979B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788D608-73C7-49B7-84CA-7E8BF32353F9}" type="slidenum">
              <a:rPr lang="ar-SA" altLang="en-US" sz="1400"/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1202" name="Text Box 2">
            <a:extLst>
              <a:ext uri="{FF2B5EF4-FFF2-40B4-BE49-F238E27FC236}">
                <a16:creationId xmlns="" xmlns:a16="http://schemas.microsoft.com/office/drawing/2014/main" id="{515101CD-6B70-3347-B710-AD87AF27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375602"/>
            <a:ext cx="8424862" cy="244682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alt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 AND FRANCIS  CRICK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genes from abstract notions into 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realm of the DNA double helix .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  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</a:p>
        </p:txBody>
      </p:sp>
      <p:pic>
        <p:nvPicPr>
          <p:cNvPr id="51203" name="Picture 3" descr="تعليق اسفل صفحة 43نسخ">
            <a:extLst>
              <a:ext uri="{FF2B5EF4-FFF2-40B4-BE49-F238E27FC236}">
                <a16:creationId xmlns="" xmlns:a16="http://schemas.microsoft.com/office/drawing/2014/main" id="{722A56BE-DDE7-DCA1-3198-DB61C58A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8" t="6015" r="14168" b="5705"/>
          <a:stretch>
            <a:fillRect/>
          </a:stretch>
        </p:blipFill>
        <p:spPr bwMode="auto">
          <a:xfrm>
            <a:off x="3990976" y="549276"/>
            <a:ext cx="4176713" cy="3675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mso28FF5">
            <a:extLst>
              <a:ext uri="{FF2B5EF4-FFF2-40B4-BE49-F238E27FC236}">
                <a16:creationId xmlns="" xmlns:a16="http://schemas.microsoft.com/office/drawing/2014/main" id="{9C9B31D5-B268-5F7A-67CF-1A276F8E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3683" r="66177" b="28903"/>
          <a:stretch>
            <a:fillRect/>
          </a:stretch>
        </p:blipFill>
        <p:spPr bwMode="auto">
          <a:xfrm>
            <a:off x="4810125" y="333376"/>
            <a:ext cx="24526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9354E009-412F-7D86-5559-93AEC5E8DE97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98450"/>
            <a:ext cx="8501063" cy="5524500"/>
            <a:chOff x="204" y="188"/>
            <a:chExt cx="5355" cy="3480"/>
          </a:xfrm>
        </p:grpSpPr>
        <p:sp>
          <p:nvSpPr>
            <p:cNvPr id="304132" name="Text Box 2">
              <a:extLst>
                <a:ext uri="{FF2B5EF4-FFF2-40B4-BE49-F238E27FC236}">
                  <a16:creationId xmlns="" xmlns:a16="http://schemas.microsoft.com/office/drawing/2014/main" id="{C060A7CF-A4D0-1645-95A1-8928235A1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568"/>
              <a:ext cx="3240" cy="11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chemeClr val="bg1"/>
                </a:solidFill>
              </a:endParaRPr>
            </a:p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MICHAEL  BISHOP  </a:t>
              </a:r>
            </a:p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ONCOGENES  </a:t>
              </a:r>
              <a:b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Nobel   Prize</a:t>
              </a: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1989</a:t>
              </a:r>
            </a:p>
          </p:txBody>
        </p:sp>
        <p:sp>
          <p:nvSpPr>
            <p:cNvPr id="304133" name="Rectangle 4">
              <a:extLst>
                <a:ext uri="{FF2B5EF4-FFF2-40B4-BE49-F238E27FC236}">
                  <a16:creationId xmlns="" xmlns:a16="http://schemas.microsoft.com/office/drawing/2014/main" id="{B74E8DDC-9607-7E31-763A-A55D9F866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88"/>
              <a:ext cx="5355" cy="4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SRC  ONCOGENE</a:t>
              </a:r>
              <a:endPara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1093" name="Rectangle 5">
            <a:extLst>
              <a:ext uri="{FF2B5EF4-FFF2-40B4-BE49-F238E27FC236}">
                <a16:creationId xmlns="" xmlns:a16="http://schemas.microsoft.com/office/drawing/2014/main" id="{2BBBE2CB-1149-BD31-C639-EE3BF26D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341439"/>
            <a:ext cx="85010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 BY  MINING  THE  RICHES  OF  THE  HUMAN 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 WE  UNCOVER   THE   </a:t>
            </a:r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 TREATMENTS  FOR  DISEASE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22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="" xmlns:a16="http://schemas.microsoft.com/office/drawing/2014/main" id="{BEDC2D33-CC78-3096-4F52-76D0283E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4076700"/>
            <a:ext cx="8856663" cy="161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l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National Center for Human Genome Research </a:t>
            </a:r>
          </a:p>
          <a:p>
            <a:pPr lvl="1" algn="ctr" rtl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1475" name="Picture 3" descr="تعليق اسفل صفحة 44نسخ">
            <a:extLst>
              <a:ext uri="{FF2B5EF4-FFF2-40B4-BE49-F238E27FC236}">
                <a16:creationId xmlns="" xmlns:a16="http://schemas.microsoft.com/office/drawing/2014/main" id="{0CF5FAD7-8CD6-8433-C3C5-8927C2C8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5765" r="69925" b="5765"/>
          <a:stretch>
            <a:fillRect/>
          </a:stretch>
        </p:blipFill>
        <p:spPr bwMode="auto">
          <a:xfrm>
            <a:off x="4872038" y="261939"/>
            <a:ext cx="2552700" cy="3671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nimBg="1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884</Words>
  <Application>Microsoft Office PowerPoint</Application>
  <PresentationFormat>Widescreen</PresentationFormat>
  <Paragraphs>289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Adobe Song Std L</vt:lpstr>
      <vt:lpstr>Arial</vt:lpstr>
      <vt:lpstr>Calibri</vt:lpstr>
      <vt:lpstr>Calibri Light</vt:lpstr>
      <vt:lpstr>New Century Schoolbook</vt:lpstr>
      <vt:lpstr>Sakkal Majalla</vt:lpstr>
      <vt:lpstr>Simplified Arabic</vt:lpstr>
      <vt:lpstr>Times New Roman</vt:lpstr>
      <vt:lpstr>تصميم افتراضي</vt:lpstr>
      <vt:lpstr>Office Theme</vt:lpstr>
      <vt:lpstr>PowerPoint Presentation</vt:lpstr>
      <vt:lpstr>MORBID  ANATOMY PATHOLOGY PATHOLOGIC  BASIS  OF  DISEASE MOLECULAR  PATHOLOGY</vt:lpstr>
      <vt:lpstr>PowerPoint Presentation</vt:lpstr>
      <vt:lpstr>ANAPLASTIC 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THE  ERA  OF            MOLECULAR  GENETICS</vt:lpstr>
      <vt:lpstr>APPLICATIONS  in  dermatology</vt:lpstr>
      <vt:lpstr>MOLECULAR  PATHOLOGY  OF   MENDELIAN  GENETIC  SKIN  DISORDERS</vt:lpstr>
      <vt:lpstr>PowerPoint Presentation</vt:lpstr>
      <vt:lpstr>MOLECULAR  PATHOLOGY  OF  SKIN  CANCER</vt:lpstr>
      <vt:lpstr>PowerPoint Presentation</vt:lpstr>
      <vt:lpstr>BASAL  CELL  CARCINOMA  </vt:lpstr>
      <vt:lpstr>APPLICATIONS  in  CNS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 in  OPHTHALMOLOGY</vt:lpstr>
      <vt:lpstr>Gene  therapy   for   MULTIPLE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RECOMBINANT  VIRUS-MEDIATED  GENE  DELIVERY</vt:lpstr>
      <vt:lpstr>PowerPoint Presentation</vt:lpstr>
      <vt:lpstr>PowerPoint Presentation</vt:lpstr>
      <vt:lpstr>PowerPoint Presentation</vt:lpstr>
      <vt:lpstr>IMMUNOTHERAPY NOBEL  PRIZE  2018</vt:lpstr>
      <vt:lpstr>PowerPoint Presentation</vt:lpstr>
      <vt:lpstr>CRISPR/CAS9 “A MOLECULAR  SISSORS”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Chatty Lab</dc:creator>
  <cp:lastModifiedBy>acer</cp:lastModifiedBy>
  <cp:revision>30</cp:revision>
  <dcterms:created xsi:type="dcterms:W3CDTF">2022-05-17T13:58:28Z</dcterms:created>
  <dcterms:modified xsi:type="dcterms:W3CDTF">2025-12-04T10:54:11Z</dcterms:modified>
</cp:coreProperties>
</file>